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57" r:id="rId3"/>
    <p:sldId id="285" r:id="rId4"/>
    <p:sldId id="278" r:id="rId5"/>
    <p:sldId id="286" r:id="rId6"/>
    <p:sldId id="279" r:id="rId7"/>
    <p:sldId id="280" r:id="rId8"/>
    <p:sldId id="289" r:id="rId9"/>
    <p:sldId id="288" r:id="rId10"/>
    <p:sldId id="290" r:id="rId11"/>
    <p:sldId id="291" r:id="rId12"/>
    <p:sldId id="281" r:id="rId13"/>
    <p:sldId id="292" r:id="rId14"/>
    <p:sldId id="282" r:id="rId15"/>
    <p:sldId id="293" r:id="rId16"/>
    <p:sldId id="287" r:id="rId17"/>
    <p:sldId id="294" r:id="rId18"/>
    <p:sldId id="283" r:id="rId19"/>
    <p:sldId id="284" r:id="rId20"/>
    <p:sldId id="295" r:id="rId21"/>
    <p:sldId id="296" r:id="rId22"/>
    <p:sldId id="304" r:id="rId23"/>
    <p:sldId id="297" r:id="rId24"/>
    <p:sldId id="303" r:id="rId25"/>
    <p:sldId id="298" r:id="rId26"/>
    <p:sldId id="299" r:id="rId27"/>
    <p:sldId id="300" r:id="rId28"/>
    <p:sldId id="305" r:id="rId29"/>
    <p:sldId id="306" r:id="rId30"/>
    <p:sldId id="301" r:id="rId31"/>
    <p:sldId id="302" r:id="rId32"/>
    <p:sldId id="308" r:id="rId33"/>
    <p:sldId id="307" r:id="rId34"/>
    <p:sldId id="311" r:id="rId35"/>
    <p:sldId id="309" r:id="rId36"/>
    <p:sldId id="312" r:id="rId37"/>
    <p:sldId id="313" r:id="rId38"/>
    <p:sldId id="275" r:id="rId39"/>
    <p:sldId id="276" r:id="rId4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A11"/>
    <a:srgbClr val="F0F0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3" autoAdjust="0"/>
    <p:restoredTop sz="91268"/>
  </p:normalViewPr>
  <p:slideViewPr>
    <p:cSldViewPr snapToGrid="0">
      <p:cViewPr varScale="1">
        <p:scale>
          <a:sx n="112" d="100"/>
          <a:sy n="112" d="100"/>
        </p:scale>
        <p:origin x="342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3.gif>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FF3E39-4269-0844-95C7-A97284FD8BDF}" type="datetimeFigureOut">
              <a:rPr kumimoji="1" lang="zh-TW" altLang="en-US" smtClean="0"/>
              <a:t>2024/10/23</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26BB4-4C68-9346-AF46-672EA071995C}" type="slidenum">
              <a:rPr kumimoji="1" lang="zh-TW" altLang="en-US" smtClean="0"/>
              <a:t>‹#›</a:t>
            </a:fld>
            <a:endParaRPr kumimoji="1" lang="zh-TW" altLang="en-US"/>
          </a:p>
        </p:txBody>
      </p:sp>
    </p:spTree>
    <p:extLst>
      <p:ext uri="{BB962C8B-B14F-4D97-AF65-F5344CB8AC3E}">
        <p14:creationId xmlns:p14="http://schemas.microsoft.com/office/powerpoint/2010/main" val="2081507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2</a:t>
            </a:fld>
            <a:endParaRPr kumimoji="1" lang="zh-TW" altLang="en-US"/>
          </a:p>
        </p:txBody>
      </p:sp>
    </p:spTree>
    <p:extLst>
      <p:ext uri="{BB962C8B-B14F-4D97-AF65-F5344CB8AC3E}">
        <p14:creationId xmlns:p14="http://schemas.microsoft.com/office/powerpoint/2010/main" val="2563491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12</a:t>
            </a:fld>
            <a:endParaRPr kumimoji="1" lang="zh-TW" altLang="en-US"/>
          </a:p>
        </p:txBody>
      </p:sp>
    </p:spTree>
    <p:extLst>
      <p:ext uri="{BB962C8B-B14F-4D97-AF65-F5344CB8AC3E}">
        <p14:creationId xmlns:p14="http://schemas.microsoft.com/office/powerpoint/2010/main" val="1303218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13</a:t>
            </a:fld>
            <a:endParaRPr kumimoji="1" lang="zh-TW" altLang="en-US"/>
          </a:p>
        </p:txBody>
      </p:sp>
    </p:spTree>
    <p:extLst>
      <p:ext uri="{BB962C8B-B14F-4D97-AF65-F5344CB8AC3E}">
        <p14:creationId xmlns:p14="http://schemas.microsoft.com/office/powerpoint/2010/main" val="2643166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17</a:t>
            </a:fld>
            <a:endParaRPr kumimoji="1" lang="zh-TW" altLang="en-US"/>
          </a:p>
        </p:txBody>
      </p:sp>
    </p:spTree>
    <p:extLst>
      <p:ext uri="{BB962C8B-B14F-4D97-AF65-F5344CB8AC3E}">
        <p14:creationId xmlns:p14="http://schemas.microsoft.com/office/powerpoint/2010/main" val="1353805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bg>
      <p:bgPr>
        <a:solidFill>
          <a:srgbClr val="F0F0F4"/>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6B2E6D-3D67-4DF8-8156-566325925752}"/>
              </a:ext>
            </a:extLst>
          </p:cNvPr>
          <p:cNvSpPr>
            <a:spLocks noGrp="1"/>
          </p:cNvSpPr>
          <p:nvPr>
            <p:ph type="ctrTitle"/>
          </p:nvPr>
        </p:nvSpPr>
        <p:spPr>
          <a:xfrm>
            <a:off x="1524000" y="1122363"/>
            <a:ext cx="9144000" cy="2387600"/>
          </a:xfrm>
        </p:spPr>
        <p:txBody>
          <a:bodyPr anchor="b"/>
          <a:lstStyle>
            <a:lvl1pPr algn="l">
              <a:defRPr sz="6000">
                <a:latin typeface="+mn-lt"/>
              </a:defRPr>
            </a:lvl1pPr>
          </a:lstStyle>
          <a:p>
            <a:r>
              <a:rPr lang="zh-TW" altLang="en-US" dirty="0"/>
              <a:t>按一下以編輯母片標題樣式</a:t>
            </a:r>
          </a:p>
        </p:txBody>
      </p:sp>
      <p:sp>
        <p:nvSpPr>
          <p:cNvPr id="3" name="副標題 2">
            <a:extLst>
              <a:ext uri="{FF2B5EF4-FFF2-40B4-BE49-F238E27FC236}">
                <a16:creationId xmlns:a16="http://schemas.microsoft.com/office/drawing/2014/main" id="{48549E0C-3122-4532-B4BE-1A0BE1194BAC}"/>
              </a:ext>
            </a:extLst>
          </p:cNvPr>
          <p:cNvSpPr>
            <a:spLocks noGrp="1"/>
          </p:cNvSpPr>
          <p:nvPr>
            <p:ph type="subTitle" idx="1"/>
          </p:nvPr>
        </p:nvSpPr>
        <p:spPr>
          <a:xfrm>
            <a:off x="1524000" y="3602038"/>
            <a:ext cx="9144000" cy="1655762"/>
          </a:xfrm>
        </p:spPr>
        <p:txBody>
          <a:bodyPr/>
          <a:lstStyle>
            <a:lvl1pPr marL="0" indent="0" algn="r">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dirty="0"/>
              <a:t>按一下以編輯母片子標題樣式</a:t>
            </a:r>
          </a:p>
        </p:txBody>
      </p:sp>
      <p:sp>
        <p:nvSpPr>
          <p:cNvPr id="4" name="日期版面配置區 3">
            <a:extLst>
              <a:ext uri="{FF2B5EF4-FFF2-40B4-BE49-F238E27FC236}">
                <a16:creationId xmlns:a16="http://schemas.microsoft.com/office/drawing/2014/main" id="{D2AD5F96-6EF0-432B-A7D3-45A97857EEBE}"/>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3629479A-8222-40FA-AEED-8815C51D407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A6420DA-5144-46F6-81B0-320A32F8962E}"/>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cxnSp>
        <p:nvCxnSpPr>
          <p:cNvPr id="7" name="直線接點 6">
            <a:extLst>
              <a:ext uri="{FF2B5EF4-FFF2-40B4-BE49-F238E27FC236}">
                <a16:creationId xmlns:a16="http://schemas.microsoft.com/office/drawing/2014/main" id="{534016D5-7C00-4036-B581-91F02B236CDF}"/>
              </a:ext>
            </a:extLst>
          </p:cNvPr>
          <p:cNvCxnSpPr>
            <a:cxnSpLocks/>
          </p:cNvCxnSpPr>
          <p:nvPr userDrawn="1"/>
        </p:nvCxnSpPr>
        <p:spPr>
          <a:xfrm>
            <a:off x="1029794" y="3515367"/>
            <a:ext cx="10225314" cy="0"/>
          </a:xfrm>
          <a:prstGeom prst="line">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7917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3EC3E73-0645-4F32-A5CE-C7AE12EA88EE}"/>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C784A3B1-F4FA-404E-99EA-785ADF29D6E9}"/>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B646D63-619F-4401-85A5-2D7FD87B248A}"/>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5D759D77-DC1A-4FD5-AC28-B494941BCD4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2DBE45B-DA56-49A6-903B-0E5350465FD1}"/>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715897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D2B79F44-C619-4D75-B190-219F5435AF3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C28FBE3-3E3E-4A02-B3C6-E9E346D5DCED}"/>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D3DEC80-1406-4FD3-9533-DD7A21AB3821}"/>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641512FD-49B8-461F-BB45-C168DD1C34D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C2B408-CC95-4675-92F9-60F2AD91FC5C}"/>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399346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bg>
      <p:bgPr>
        <a:solidFill>
          <a:srgbClr val="F0F0F4"/>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E273693-6DDE-4CCD-82CA-96D7A25C9D69}"/>
              </a:ext>
            </a:extLst>
          </p:cNvPr>
          <p:cNvSpPr>
            <a:spLocks noGrp="1"/>
          </p:cNvSpPr>
          <p:nvPr>
            <p:ph type="title"/>
          </p:nvPr>
        </p:nvSpPr>
        <p:spPr/>
        <p:txBody>
          <a:bodyPr/>
          <a:lstStyle>
            <a:lvl1pPr>
              <a:defRPr>
                <a:latin typeface="+mn-lt"/>
              </a:defRPr>
            </a:lvl1pPr>
          </a:lstStyle>
          <a:p>
            <a:r>
              <a:rPr lang="zh-TW" altLang="en-US" dirty="0"/>
              <a:t>按一下以編輯母片標題樣式</a:t>
            </a:r>
          </a:p>
        </p:txBody>
      </p:sp>
      <p:sp>
        <p:nvSpPr>
          <p:cNvPr id="3" name="內容版面配置區 2">
            <a:extLst>
              <a:ext uri="{FF2B5EF4-FFF2-40B4-BE49-F238E27FC236}">
                <a16:creationId xmlns:a16="http://schemas.microsoft.com/office/drawing/2014/main" id="{0E80E793-BC11-4908-B071-B8AEE27C8EDF}"/>
              </a:ext>
            </a:extLst>
          </p:cNvPr>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a:extLst>
              <a:ext uri="{FF2B5EF4-FFF2-40B4-BE49-F238E27FC236}">
                <a16:creationId xmlns:a16="http://schemas.microsoft.com/office/drawing/2014/main" id="{C1A765E1-2EFB-4571-9AEF-E082523DE645}"/>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1D2EFC4D-0384-4B8F-A697-4701B6D8C40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DEF02E5-7310-4A3B-B482-C66A2C4E8C26}"/>
              </a:ext>
            </a:extLst>
          </p:cNvPr>
          <p:cNvSpPr>
            <a:spLocks noGrp="1"/>
          </p:cNvSpPr>
          <p:nvPr>
            <p:ph type="sldNum" sz="quarter" idx="12"/>
          </p:nvPr>
        </p:nvSpPr>
        <p:spPr/>
        <p:txBody>
          <a:bodyPr/>
          <a:lstStyle/>
          <a:p>
            <a:fld id="{7D26E887-F2C0-4AA1-8476-AF9194EADBBE}" type="slidenum">
              <a:rPr lang="zh-TW" altLang="en-US" smtClean="0"/>
              <a:t>‹#›</a:t>
            </a:fld>
            <a:endParaRPr lang="zh-TW" altLang="en-US" dirty="0"/>
          </a:p>
        </p:txBody>
      </p:sp>
      <p:cxnSp>
        <p:nvCxnSpPr>
          <p:cNvPr id="7" name="直線接點 6">
            <a:extLst>
              <a:ext uri="{FF2B5EF4-FFF2-40B4-BE49-F238E27FC236}">
                <a16:creationId xmlns:a16="http://schemas.microsoft.com/office/drawing/2014/main" id="{D28AE8A9-48CA-43A8-B0E3-C45416788687}"/>
              </a:ext>
            </a:extLst>
          </p:cNvPr>
          <p:cNvCxnSpPr/>
          <p:nvPr userDrawn="1"/>
        </p:nvCxnSpPr>
        <p:spPr>
          <a:xfrm>
            <a:off x="762454" y="736236"/>
            <a:ext cx="0" cy="522514"/>
          </a:xfrm>
          <a:prstGeom prst="line">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2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53C4B5B-1076-430F-9C15-BDE37F11976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A0DB3F47-C106-4ECB-9ED4-BD67ED7087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E54FDF9C-7646-4422-A875-D0047E9FA859}"/>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A0E6AC30-F24D-4BB0-9F00-0BDB6579084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6B55C1F-4D97-4C9D-BC12-F1A00FC367B2}"/>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825496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562E19-2EB3-4FB0-951E-BB4B92F82EE8}"/>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BE532F52-24B9-47AE-AE30-45B22B9D3455}"/>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35C8CFC0-947B-4FE9-B331-14B467C9E2D0}"/>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0DBF1299-6568-4E09-8422-A9F29E3A468F}"/>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DF1BFE21-55C8-4D51-BD9C-DCC1469976F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5F0AE39-D2DF-401F-A4A3-270A75481D94}"/>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3179425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44D538-BD3D-48E9-B15B-15D6ABF2DB0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8C6245D4-A525-438F-B553-0F2B32A720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EABFB507-D85A-431C-A35A-9EEE1848CA09}"/>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3E457ED3-BD9F-4CB1-9DCB-F58EEBC735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3AD0EB2D-C6A7-44BB-B806-E1B3EA9627AE}"/>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8E41293C-77FE-4B06-8E04-DEC41D441004}"/>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8" name="頁尾版面配置區 7">
            <a:extLst>
              <a:ext uri="{FF2B5EF4-FFF2-40B4-BE49-F238E27FC236}">
                <a16:creationId xmlns:a16="http://schemas.microsoft.com/office/drawing/2014/main" id="{9B2B8DB6-3FC0-4069-9BA8-AEC99555F614}"/>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FBDC85C2-B185-403D-A983-2F0585EF07A4}"/>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84898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FFF7CD-D2C0-44BC-B701-3BF3409830F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0B53A523-6796-4EE8-BD83-9A281D6C5FE3}"/>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4" name="頁尾版面配置區 3">
            <a:extLst>
              <a:ext uri="{FF2B5EF4-FFF2-40B4-BE49-F238E27FC236}">
                <a16:creationId xmlns:a16="http://schemas.microsoft.com/office/drawing/2014/main" id="{3AD6A66E-48D7-4D4C-B388-04B4096C5D18}"/>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2898F631-2A2B-4075-8F31-9DAFACF294A9}"/>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2542607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9BF1C2B-46DC-47E2-B192-478C2A5BFAE7}"/>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3" name="頁尾版面配置區 2">
            <a:extLst>
              <a:ext uri="{FF2B5EF4-FFF2-40B4-BE49-F238E27FC236}">
                <a16:creationId xmlns:a16="http://schemas.microsoft.com/office/drawing/2014/main" id="{3851EEAF-6C75-4858-B66B-68348A7190A1}"/>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688E8CF6-564A-41D1-8EE1-2D831EA201B5}"/>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40019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4FB3BA-632D-4ED7-94AD-972A36462A84}"/>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82989C08-95B9-498B-B436-33EFDC3C55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AC6F76EC-2BB9-4350-AB59-E6910C2A34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49C3591E-7BCF-40E8-8DE7-A8B7EFFF0294}"/>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A6ED7C3A-9EA9-4CE8-A5B1-B501716681E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658334B-FCB8-4A46-8EC2-55A2BEE4BF4E}"/>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037959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68413C-6FCD-4FCE-9E4F-48031BD5115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B0A856E1-8628-4EBA-84D9-8440BD3F9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F0B5D385-7D0F-4100-AB60-5D71F972F4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26C70415-ADD6-4F17-B887-FEB00E2FD5F1}"/>
              </a:ext>
            </a:extLst>
          </p:cNvPr>
          <p:cNvSpPr>
            <a:spLocks noGrp="1"/>
          </p:cNvSpPr>
          <p:nvPr>
            <p:ph type="dt" sz="half" idx="10"/>
          </p:nvPr>
        </p:nvSpPr>
        <p:spPr/>
        <p:txBody>
          <a:bodyPr/>
          <a:lstStyle/>
          <a:p>
            <a:fld id="{EABB50F1-3E82-4BCF-8CDE-186419113F3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9037B0F5-969D-4044-8E6E-5190272230A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1D63BD4-9CD1-41CC-B986-66375C20A62B}"/>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242335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72E8FC2C-2EEB-49C6-8EA6-1A12DD362A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dirty="0"/>
              <a:t>按一下以編輯母片標題樣式</a:t>
            </a:r>
          </a:p>
        </p:txBody>
      </p:sp>
      <p:sp>
        <p:nvSpPr>
          <p:cNvPr id="3" name="文字版面配置區 2">
            <a:extLst>
              <a:ext uri="{FF2B5EF4-FFF2-40B4-BE49-F238E27FC236}">
                <a16:creationId xmlns:a16="http://schemas.microsoft.com/office/drawing/2014/main" id="{E8E9F320-8CD7-44B0-9EFB-CC80252FF9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a:extLst>
              <a:ext uri="{FF2B5EF4-FFF2-40B4-BE49-F238E27FC236}">
                <a16:creationId xmlns:a16="http://schemas.microsoft.com/office/drawing/2014/main" id="{E07903CD-FD25-4B28-B1E6-80408BAB82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B50F1-3E82-4BCF-8CDE-186419113F3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2398FCCC-5230-48FB-A7FD-843E2E7DBE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83451B57-AF7E-449D-BCAB-E06A91C576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26E887-F2C0-4AA1-8476-AF9194EADBBE}" type="slidenum">
              <a:rPr lang="zh-TW" altLang="en-US" smtClean="0"/>
              <a:t>‹#›</a:t>
            </a:fld>
            <a:endParaRPr lang="zh-TW" altLang="en-US" dirty="0"/>
          </a:p>
        </p:txBody>
      </p:sp>
    </p:spTree>
    <p:extLst>
      <p:ext uri="{BB962C8B-B14F-4D97-AF65-F5344CB8AC3E}">
        <p14:creationId xmlns:p14="http://schemas.microsoft.com/office/powerpoint/2010/main" val="26574946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微軟正黑體" panose="020B0604030504040204" pitchFamily="34" charset="-120"/>
          <a:ea typeface="微軟正黑體" panose="020B0604030504040204" pitchFamily="34" charset="-12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軟正黑體" panose="020B0604030504040204" pitchFamily="34" charset="-120"/>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ithub.com/DandinPower/112-2-Artificial-Intelligence-Midterm"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524000" y="993633"/>
            <a:ext cx="9086644" cy="2387600"/>
          </a:xfrm>
        </p:spPr>
        <p:txBody>
          <a:bodyPr>
            <a:normAutofit fontScale="90000"/>
          </a:bodyPr>
          <a:lstStyle/>
          <a:p>
            <a:b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br>
            <a:r>
              <a:rPr lang="en-US" altLang="zh-TW" sz="3600" b="1">
                <a:solidFill>
                  <a:schemeClr val="accent5">
                    <a:lumMod val="75000"/>
                  </a:schemeClr>
                </a:solidFill>
                <a:latin typeface="Menlo" panose="020B0609030804020204" pitchFamily="49" charset="0"/>
              </a:rPr>
              <a:t>Memory-Efficient Training of Large Language Models Using Liger Kernel and Other Techniques in 2024</a:t>
            </a:r>
            <a:br>
              <a:rPr lang="en-US" altLang="zh-TW" sz="1050" b="0">
                <a:solidFill>
                  <a:srgbClr val="CCCCCC"/>
                </a:solidFill>
                <a:effectLst/>
                <a:latin typeface="Consolas" panose="020B0609020204030204" pitchFamily="49" charset="0"/>
              </a:rPr>
            </a:b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
        <p:nvSpPr>
          <p:cNvPr id="3" name="副標題 2">
            <a:extLst>
              <a:ext uri="{FF2B5EF4-FFF2-40B4-BE49-F238E27FC236}">
                <a16:creationId xmlns:a16="http://schemas.microsoft.com/office/drawing/2014/main" id="{BA9CF413-5E94-4BD0-A947-975085906CE5}"/>
              </a:ext>
            </a:extLst>
          </p:cNvPr>
          <p:cNvSpPr>
            <a:spLocks noGrp="1"/>
          </p:cNvSpPr>
          <p:nvPr>
            <p:ph type="subTitle" idx="1"/>
          </p:nvPr>
        </p:nvSpPr>
        <p:spPr>
          <a:xfrm>
            <a:off x="9066663" y="5953798"/>
            <a:ext cx="3009331" cy="790801"/>
          </a:xfrm>
        </p:spPr>
        <p:txBody>
          <a:bodyPr>
            <a:normAutofit/>
          </a:bodyPr>
          <a:lstStyle/>
          <a:p>
            <a:r>
              <a:rPr lang="en-US" altLang="zh-TW" sz="1800">
                <a:solidFill>
                  <a:schemeClr val="tx1">
                    <a:lumMod val="85000"/>
                    <a:lumOff val="15000"/>
                  </a:schemeClr>
                </a:solidFill>
                <a:effectLst/>
                <a:latin typeface="Menlo" panose="020B0609030804020204" pitchFamily="49" charset="0"/>
                <a:ea typeface="+mn-ea"/>
                <a:cs typeface="Menlo" panose="020B0609030804020204" pitchFamily="49" charset="0"/>
              </a:rPr>
              <a:t>Group 10 </a:t>
            </a:r>
          </a:p>
          <a:p>
            <a:r>
              <a:rPr lang="zh-TW" altLang="en-US" sz="1800">
                <a:solidFill>
                  <a:schemeClr val="tx1">
                    <a:lumMod val="85000"/>
                    <a:lumOff val="15000"/>
                  </a:schemeClr>
                </a:solidFill>
                <a:effectLst/>
                <a:latin typeface="Menlo" panose="020B0609030804020204" pitchFamily="49" charset="0"/>
                <a:ea typeface="+mn-ea"/>
                <a:cs typeface="Menlo" panose="020B0609030804020204" pitchFamily="49" charset="0"/>
              </a:rPr>
              <a:t>智能</a:t>
            </a:r>
            <a:r>
              <a:rPr lang="zh-TW" altLang="en-US" sz="1800" dirty="0">
                <a:solidFill>
                  <a:schemeClr val="tx1">
                    <a:lumMod val="85000"/>
                    <a:lumOff val="15000"/>
                  </a:schemeClr>
                </a:solidFill>
                <a:effectLst/>
                <a:latin typeface="Menlo" panose="020B0609030804020204" pitchFamily="49" charset="0"/>
                <a:ea typeface="+mn-ea"/>
                <a:cs typeface="Menlo" panose="020B0609030804020204" pitchFamily="49" charset="0"/>
              </a:rPr>
              <a:t>所 </a:t>
            </a:r>
            <a:r>
              <a:rPr lang="en-US" altLang="zh-TW" sz="1800">
                <a:solidFill>
                  <a:schemeClr val="tx1">
                    <a:lumMod val="85000"/>
                    <a:lumOff val="15000"/>
                  </a:schemeClr>
                </a:solidFill>
                <a:effectLst/>
                <a:latin typeface="Menlo" panose="020B0609030804020204" pitchFamily="49" charset="0"/>
                <a:ea typeface="Menlo" panose="020B0609030804020204" pitchFamily="49" charset="0"/>
                <a:cs typeface="Menlo" panose="020B0609030804020204" pitchFamily="49" charset="0"/>
              </a:rPr>
              <a:t>312581029 </a:t>
            </a:r>
            <a:r>
              <a:rPr lang="zh-TW" altLang="en-US" sz="1800">
                <a:solidFill>
                  <a:schemeClr val="tx1">
                    <a:lumMod val="85000"/>
                    <a:lumOff val="15000"/>
                  </a:schemeClr>
                </a:solidFill>
                <a:effectLst/>
                <a:latin typeface="Menlo" panose="020B0609030804020204" pitchFamily="49" charset="0"/>
                <a:ea typeface="+mn-ea"/>
                <a:cs typeface="Menlo" panose="020B0609030804020204" pitchFamily="49" charset="0"/>
              </a:rPr>
              <a:t>廖永誠</a:t>
            </a:r>
            <a:endParaRPr lang="zh-TW" altLang="en-US" sz="1800" dirty="0">
              <a:solidFill>
                <a:schemeClr val="tx1">
                  <a:lumMod val="85000"/>
                  <a:lumOff val="15000"/>
                </a:schemeClr>
              </a:solidFill>
              <a:effectLst/>
              <a:latin typeface="Menlo" panose="020B0609030804020204" pitchFamily="49" charset="0"/>
              <a:ea typeface="+mn-ea"/>
              <a:cs typeface="Menlo" panose="020B0609030804020204" pitchFamily="49" charset="0"/>
            </a:endParaRPr>
          </a:p>
        </p:txBody>
      </p:sp>
      <p:sp>
        <p:nvSpPr>
          <p:cNvPr id="7" name="文字方塊 6">
            <a:extLst>
              <a:ext uri="{FF2B5EF4-FFF2-40B4-BE49-F238E27FC236}">
                <a16:creationId xmlns:a16="http://schemas.microsoft.com/office/drawing/2014/main" id="{5CC5FBF1-741F-4612-A500-CF94A9E727CC}"/>
              </a:ext>
            </a:extLst>
          </p:cNvPr>
          <p:cNvSpPr txBox="1"/>
          <p:nvPr/>
        </p:nvSpPr>
        <p:spPr>
          <a:xfrm>
            <a:off x="116006" y="6349199"/>
            <a:ext cx="2599898" cy="400110"/>
          </a:xfrm>
          <a:prstGeom prst="rect">
            <a:avLst/>
          </a:prstGeom>
          <a:noFill/>
        </p:spPr>
        <p:txBody>
          <a:bodyPr wrap="square">
            <a:spAutoFit/>
          </a:bodyPr>
          <a:lstStyle/>
          <a:p>
            <a:r>
              <a:rPr lang="en-US" altLang="zh-TW" sz="2000" b="1">
                <a:solidFill>
                  <a:schemeClr val="accent2"/>
                </a:solidFill>
                <a:latin typeface="Menlo" panose="020B0609030804020204" pitchFamily="49" charset="0"/>
              </a:rPr>
              <a:t>NYCU-IAIS-AI-113-Fall</a:t>
            </a:r>
          </a:p>
        </p:txBody>
      </p:sp>
      <p:sp>
        <p:nvSpPr>
          <p:cNvPr id="6" name="文字方塊 5">
            <a:extLst>
              <a:ext uri="{FF2B5EF4-FFF2-40B4-BE49-F238E27FC236}">
                <a16:creationId xmlns:a16="http://schemas.microsoft.com/office/drawing/2014/main" id="{2DEE6822-6ED1-4B45-A008-1DF809025E62}"/>
              </a:ext>
            </a:extLst>
          </p:cNvPr>
          <p:cNvSpPr txBox="1"/>
          <p:nvPr/>
        </p:nvSpPr>
        <p:spPr>
          <a:xfrm>
            <a:off x="1057701" y="3680866"/>
            <a:ext cx="8714096" cy="1200329"/>
          </a:xfrm>
          <a:prstGeom prst="rect">
            <a:avLst/>
          </a:prstGeom>
          <a:noFill/>
        </p:spPr>
        <p:txBody>
          <a:bodyPr wrap="square">
            <a:spAutoFit/>
          </a:bodyPr>
          <a:lstStyle/>
          <a:p>
            <a:r>
              <a:rPr lang="en-US" altLang="zh-TW" sz="1800" b="1">
                <a:solidFill>
                  <a:schemeClr val="tx1">
                    <a:lumMod val="85000"/>
                    <a:lumOff val="15000"/>
                  </a:schemeClr>
                </a:solidFill>
                <a:latin typeface="Menlo" panose="020B0609030804020204" pitchFamily="49" charset="0"/>
                <a:ea typeface="+mn-ea"/>
              </a:rPr>
              <a:t>Title: </a:t>
            </a:r>
            <a:r>
              <a:rPr lang="en-US" altLang="zh-TW" sz="1800">
                <a:solidFill>
                  <a:schemeClr val="tx1">
                    <a:lumMod val="85000"/>
                    <a:lumOff val="15000"/>
                  </a:schemeClr>
                </a:solidFill>
                <a:latin typeface="Menlo" panose="020B0609030804020204" pitchFamily="49" charset="0"/>
                <a:ea typeface="+mn-ea"/>
              </a:rPr>
              <a:t>Liger Kernel Efficient Triton Kernels for LLM Training</a:t>
            </a:r>
          </a:p>
          <a:p>
            <a:r>
              <a:rPr lang="en-US" altLang="zh-TW" sz="1800" b="1">
                <a:solidFill>
                  <a:schemeClr val="tx1">
                    <a:lumMod val="85000"/>
                    <a:lumOff val="15000"/>
                  </a:schemeClr>
                </a:solidFill>
                <a:latin typeface="Menlo" panose="020B0609030804020204" pitchFamily="49" charset="0"/>
                <a:ea typeface="+mn-ea"/>
              </a:rPr>
              <a:t>Authors: </a:t>
            </a:r>
            <a:r>
              <a:rPr lang="en-US" altLang="zh-TW" sz="1800">
                <a:solidFill>
                  <a:schemeClr val="tx1">
                    <a:lumMod val="85000"/>
                    <a:lumOff val="15000"/>
                  </a:schemeClr>
                </a:solidFill>
                <a:latin typeface="Menlo" panose="020B0609030804020204" pitchFamily="49" charset="0"/>
                <a:ea typeface="+mn-ea"/>
              </a:rPr>
              <a:t>Pin-Lun Hsu, Yun Dai, Vignesh Kothapalli (LinkedIn Inc.)</a:t>
            </a:r>
          </a:p>
          <a:p>
            <a:r>
              <a:rPr lang="en-US" altLang="zh-TW" sz="1800" b="1">
                <a:solidFill>
                  <a:schemeClr val="tx1">
                    <a:lumMod val="85000"/>
                    <a:lumOff val="15000"/>
                  </a:schemeClr>
                </a:solidFill>
                <a:latin typeface="Menlo" panose="020B0609030804020204" pitchFamily="49" charset="0"/>
                <a:ea typeface="+mn-ea"/>
              </a:rPr>
              <a:t>Publication: </a:t>
            </a:r>
            <a:r>
              <a:rPr lang="en-US" altLang="zh-TW" sz="1800">
                <a:solidFill>
                  <a:schemeClr val="tx1">
                    <a:lumMod val="85000"/>
                    <a:lumOff val="15000"/>
                  </a:schemeClr>
                </a:solidFill>
                <a:latin typeface="Menlo" panose="020B0609030804020204" pitchFamily="49" charset="0"/>
                <a:ea typeface="+mn-ea"/>
              </a:rPr>
              <a:t>Technical Report published as a preprint on Arxiv (2024/10/14)</a:t>
            </a:r>
          </a:p>
          <a:p>
            <a:r>
              <a:rPr lang="en-US" altLang="zh-TW" sz="1800" b="1">
                <a:solidFill>
                  <a:schemeClr val="tx1">
                    <a:lumMod val="85000"/>
                    <a:lumOff val="15000"/>
                  </a:schemeClr>
                </a:solidFill>
                <a:latin typeface="Menlo" panose="020B0609030804020204" pitchFamily="49" charset="0"/>
                <a:ea typeface="+mn-ea"/>
              </a:rPr>
              <a:t>Code:</a:t>
            </a:r>
            <a:r>
              <a:rPr lang="zh-TW" altLang="en-US" sz="1800" b="1">
                <a:solidFill>
                  <a:schemeClr val="tx1">
                    <a:lumMod val="85000"/>
                    <a:lumOff val="15000"/>
                  </a:schemeClr>
                </a:solidFill>
                <a:latin typeface="Menlo" panose="020B0609030804020204" pitchFamily="49" charset="0"/>
                <a:ea typeface="+mn-ea"/>
              </a:rPr>
              <a:t> </a:t>
            </a:r>
            <a:r>
              <a:rPr lang="en-US" altLang="zh-TW" sz="1800">
                <a:solidFill>
                  <a:schemeClr val="tx1">
                    <a:lumMod val="85000"/>
                    <a:lumOff val="15000"/>
                  </a:schemeClr>
                </a:solidFill>
                <a:latin typeface="Menlo" panose="020B0609030804020204" pitchFamily="49" charset="0"/>
                <a:ea typeface="+mn-ea"/>
              </a:rPr>
              <a:t>3.3K Stars, Open-source Project on GitHub (2024/08/07)</a:t>
            </a:r>
            <a:endParaRPr lang="en-US" altLang="zh-TW" sz="1800">
              <a:solidFill>
                <a:schemeClr val="tx1">
                  <a:lumMod val="85000"/>
                  <a:lumOff val="15000"/>
                </a:schemeClr>
              </a:solidFill>
              <a:latin typeface="Menlo" panose="020B0609030804020204" pitchFamily="49" charset="0"/>
              <a:ea typeface="+mn-ea"/>
              <a:cs typeface="Menlo" panose="020B0609030804020204" pitchFamily="49" charset="0"/>
            </a:endParaRPr>
          </a:p>
        </p:txBody>
      </p:sp>
    </p:spTree>
    <p:extLst>
      <p:ext uri="{BB962C8B-B14F-4D97-AF65-F5344CB8AC3E}">
        <p14:creationId xmlns:p14="http://schemas.microsoft.com/office/powerpoint/2010/main" val="910525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Activation Memory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388897"/>
            <a:ext cx="10515600" cy="1613610"/>
          </a:xfrm>
        </p:spPr>
        <p:txBody>
          <a:bodyPr>
            <a:normAutofit/>
          </a:bodyPr>
          <a:lstStyle/>
          <a:p>
            <a:r>
              <a:rPr lang="en-US" altLang="zh-TW" sz="1600">
                <a:solidFill>
                  <a:schemeClr val="tx1">
                    <a:lumMod val="85000"/>
                    <a:lumOff val="15000"/>
                  </a:schemeClr>
                </a:solidFill>
                <a:latin typeface="Menlo" panose="020B0609030804020204" pitchFamily="49" charset="0"/>
              </a:rPr>
              <a:t>Activation memory refers to the memory used to store intermediate tensors (activations) generated during the forward pass of a neural network. </a:t>
            </a:r>
          </a:p>
          <a:p>
            <a:r>
              <a:rPr lang="en-US" altLang="zh-TW" sz="1600">
                <a:solidFill>
                  <a:schemeClr val="tx1">
                    <a:lumMod val="85000"/>
                    <a:lumOff val="15000"/>
                  </a:schemeClr>
                </a:solidFill>
                <a:latin typeface="Menlo" panose="020B0609030804020204" pitchFamily="49" charset="0"/>
              </a:rPr>
              <a:t>These activations are essential for the backward pass, where gradients are computed for updating model parameters. </a:t>
            </a:r>
          </a:p>
          <a:p>
            <a:r>
              <a:rPr lang="en-US" altLang="zh-TW" sz="1600">
                <a:solidFill>
                  <a:schemeClr val="tx1">
                    <a:lumMod val="85000"/>
                    <a:lumOff val="15000"/>
                  </a:schemeClr>
                </a:solidFill>
                <a:latin typeface="Menlo" panose="020B0609030804020204" pitchFamily="49" charset="0"/>
              </a:rPr>
              <a:t>Activation memory is dynamic and varies with the batch size, model architecture, and sequence length. It tends to dominate GPU memory usage during training because activations need to be stored until they are used in backpropagation.</a:t>
            </a:r>
          </a:p>
        </p:txBody>
      </p:sp>
      <p:pic>
        <p:nvPicPr>
          <p:cNvPr id="5" name="圖片 4">
            <a:extLst>
              <a:ext uri="{FF2B5EF4-FFF2-40B4-BE49-F238E27FC236}">
                <a16:creationId xmlns:a16="http://schemas.microsoft.com/office/drawing/2014/main" id="{1B33F14E-8382-4B32-B10A-A5A70FD26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780" y="2911779"/>
            <a:ext cx="6784439" cy="3454902"/>
          </a:xfrm>
          <a:prstGeom prst="rect">
            <a:avLst/>
          </a:prstGeom>
        </p:spPr>
      </p:pic>
      <p:sp>
        <p:nvSpPr>
          <p:cNvPr id="6" name="文字方塊 5">
            <a:extLst>
              <a:ext uri="{FF2B5EF4-FFF2-40B4-BE49-F238E27FC236}">
                <a16:creationId xmlns:a16="http://schemas.microsoft.com/office/drawing/2014/main" id="{1B3060F1-CE91-4C65-A6B6-273523388E6B}"/>
              </a:ext>
            </a:extLst>
          </p:cNvPr>
          <p:cNvSpPr txBox="1"/>
          <p:nvPr/>
        </p:nvSpPr>
        <p:spPr>
          <a:xfrm>
            <a:off x="3483162" y="6396335"/>
            <a:ext cx="5225673" cy="461665"/>
          </a:xfrm>
          <a:prstGeom prst="rect">
            <a:avLst/>
          </a:prstGeom>
          <a:noFill/>
        </p:spPr>
        <p:txBody>
          <a:bodyPr wrap="square">
            <a:spAutoFit/>
          </a:bodyPr>
          <a:lstStyle/>
          <a:p>
            <a:r>
              <a:rPr lang="en-US" altLang="zh-TW" sz="1200" b="1" i="0">
                <a:solidFill>
                  <a:srgbClr val="000000"/>
                </a:solidFill>
                <a:effectLst/>
                <a:latin typeface="Helvetica Neue"/>
              </a:rPr>
              <a:t>Figure2: </a:t>
            </a:r>
            <a:r>
              <a:rPr lang="en-US" altLang="zh-TW" sz="1200" b="1">
                <a:solidFill>
                  <a:srgbClr val="000000"/>
                </a:solidFill>
                <a:latin typeface="Helvetica Neue"/>
              </a:rPr>
              <a:t>Memory footprint statistics for training massive models [10].</a:t>
            </a:r>
          </a:p>
          <a:p>
            <a:pPr algn="l"/>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90620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Gradient (Activation)</a:t>
            </a:r>
            <a:r>
              <a:rPr lang="zh-TW" altLang="en-US" b="1">
                <a:solidFill>
                  <a:schemeClr val="accent5">
                    <a:lumMod val="75000"/>
                  </a:schemeClr>
                </a:solidFill>
                <a:latin typeface="Menlo" panose="020B0609030804020204" pitchFamily="49" charset="0"/>
              </a:rPr>
              <a:t> </a:t>
            </a:r>
            <a:r>
              <a:rPr lang="en-US" altLang="zh-TW" b="1">
                <a:solidFill>
                  <a:schemeClr val="accent5">
                    <a:lumMod val="75000"/>
                  </a:schemeClr>
                </a:solidFill>
                <a:effectLst/>
                <a:latin typeface="Menlo" panose="020B0609030804020204" pitchFamily="49" charset="0"/>
              </a:rPr>
              <a:t>Checkpointing</a:t>
            </a:r>
            <a:endParaRPr kumimoji="1" lang="zh-TW" altLang="en-US" dirty="0">
              <a:solidFill>
                <a:schemeClr val="accent5">
                  <a:lumMod val="75000"/>
                </a:schemeClr>
              </a:solidFill>
            </a:endParaRPr>
          </a:p>
        </p:txBody>
      </p:sp>
      <p:sp>
        <p:nvSpPr>
          <p:cNvPr id="7" name="內容版面配置區 2">
            <a:extLst>
              <a:ext uri="{FF2B5EF4-FFF2-40B4-BE49-F238E27FC236}">
                <a16:creationId xmlns:a16="http://schemas.microsoft.com/office/drawing/2014/main" id="{E4C7C231-28AE-43FA-96EF-F93C01E192B9}"/>
              </a:ext>
            </a:extLst>
          </p:cNvPr>
          <p:cNvSpPr txBox="1">
            <a:spLocks/>
          </p:cNvSpPr>
          <p:nvPr/>
        </p:nvSpPr>
        <p:spPr>
          <a:xfrm>
            <a:off x="838200" y="1443488"/>
            <a:ext cx="10515600" cy="16136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1600">
                <a:solidFill>
                  <a:schemeClr val="tx1">
                    <a:lumMod val="85000"/>
                    <a:lumOff val="15000"/>
                  </a:schemeClr>
                </a:solidFill>
                <a:latin typeface="Menlo" panose="020B0609030804020204" pitchFamily="49" charset="0"/>
              </a:rPr>
              <a:t>Gradient checkpointing is a technique that trades compute for memory by recomputing intermediate activations during the backward pass instead of storing them in memory. </a:t>
            </a:r>
          </a:p>
          <a:p>
            <a:r>
              <a:rPr lang="en-US" altLang="zh-TW" sz="1600">
                <a:solidFill>
                  <a:schemeClr val="tx1">
                    <a:lumMod val="85000"/>
                    <a:lumOff val="15000"/>
                  </a:schemeClr>
                </a:solidFill>
                <a:latin typeface="Menlo" panose="020B0609030804020204" pitchFamily="49" charset="0"/>
              </a:rPr>
              <a:t>This can significantly reduce the memory footprint during training, especially for models with large memory requirements. </a:t>
            </a:r>
          </a:p>
          <a:p>
            <a:r>
              <a:rPr lang="en-US" altLang="zh-TW" sz="1600">
                <a:solidFill>
                  <a:schemeClr val="tx1">
                    <a:lumMod val="85000"/>
                    <a:lumOff val="15000"/>
                  </a:schemeClr>
                </a:solidFill>
                <a:latin typeface="Menlo" panose="020B0609030804020204" pitchFamily="49" charset="0"/>
              </a:rPr>
              <a:t>However, gradient checkpointing can introduce additional computation overhead due to recomputing activations, which may impact training speed [23]</a:t>
            </a:r>
          </a:p>
        </p:txBody>
      </p:sp>
      <p:pic>
        <p:nvPicPr>
          <p:cNvPr id="9" name="圖片 8">
            <a:extLst>
              <a:ext uri="{FF2B5EF4-FFF2-40B4-BE49-F238E27FC236}">
                <a16:creationId xmlns:a16="http://schemas.microsoft.com/office/drawing/2014/main" id="{6EE499D7-37BB-4940-AB49-029DBD322A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1660" y="3139341"/>
            <a:ext cx="8388679" cy="1876211"/>
          </a:xfrm>
          <a:prstGeom prst="rect">
            <a:avLst/>
          </a:prstGeom>
        </p:spPr>
      </p:pic>
      <p:sp>
        <p:nvSpPr>
          <p:cNvPr id="10" name="文字方塊 9">
            <a:extLst>
              <a:ext uri="{FF2B5EF4-FFF2-40B4-BE49-F238E27FC236}">
                <a16:creationId xmlns:a16="http://schemas.microsoft.com/office/drawing/2014/main" id="{B224811D-C7E5-4893-953C-36DEFEC2965D}"/>
              </a:ext>
            </a:extLst>
          </p:cNvPr>
          <p:cNvSpPr txBox="1"/>
          <p:nvPr/>
        </p:nvSpPr>
        <p:spPr>
          <a:xfrm>
            <a:off x="4200452" y="5097795"/>
            <a:ext cx="3791095" cy="461665"/>
          </a:xfrm>
          <a:prstGeom prst="rect">
            <a:avLst/>
          </a:prstGeom>
          <a:noFill/>
        </p:spPr>
        <p:txBody>
          <a:bodyPr wrap="square">
            <a:spAutoFit/>
          </a:bodyPr>
          <a:lstStyle/>
          <a:p>
            <a:r>
              <a:rPr lang="en-US" altLang="zh-TW" sz="1200" b="1" i="0">
                <a:solidFill>
                  <a:srgbClr val="000000"/>
                </a:solidFill>
                <a:effectLst/>
                <a:latin typeface="Helvetica Neue"/>
              </a:rPr>
              <a:t>Figure3: </a:t>
            </a:r>
            <a:r>
              <a:rPr lang="en-US" altLang="zh-TW" sz="1200" b="1">
                <a:solidFill>
                  <a:srgbClr val="000000"/>
                </a:solidFill>
                <a:latin typeface="Helvetica Neue"/>
              </a:rPr>
              <a:t>Example of Gradient Checkpointing [23].</a:t>
            </a:r>
          </a:p>
          <a:p>
            <a:pPr algn="l"/>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919951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a:solidFill>
                  <a:schemeClr val="tx1">
                    <a:lumMod val="85000"/>
                    <a:lumOff val="15000"/>
                  </a:schemeClr>
                </a:solidFill>
                <a:latin typeface="Menlo" panose="020B0609030804020204" pitchFamily="49" charset="0"/>
              </a:rPr>
              <a:t>After we have optimized the static memory like using DeepSpeed CPU Offloading to move all static memory from GPU to CPU, enable Gradient Checkpointing to discard all activation. </a:t>
            </a:r>
          </a:p>
          <a:p>
            <a:r>
              <a:rPr lang="en-US" altLang="zh-TW" sz="1800">
                <a:solidFill>
                  <a:schemeClr val="tx1">
                    <a:lumMod val="85000"/>
                    <a:lumOff val="15000"/>
                  </a:schemeClr>
                </a:solidFill>
                <a:latin typeface="Menlo" panose="020B0609030804020204" pitchFamily="49" charset="0"/>
              </a:rPr>
              <a:t>The peak GPU memory usage caused by following two parts:</a:t>
            </a:r>
          </a:p>
          <a:p>
            <a:pPr marL="800100" lvl="1" indent="-342900">
              <a:buFont typeface="+mj-lt"/>
              <a:buAutoNum type="arabicPeriod"/>
            </a:pPr>
            <a:r>
              <a:rPr lang="en-US" altLang="zh-TW" sz="1800" b="1">
                <a:solidFill>
                  <a:schemeClr val="tx1">
                    <a:lumMod val="85000"/>
                    <a:lumOff val="15000"/>
                  </a:schemeClr>
                </a:solidFill>
                <a:latin typeface="Menlo" panose="020B0609030804020204" pitchFamily="49" charset="0"/>
              </a:rPr>
              <a:t>The actual checkpointing value (which is the stored checkpoint).</a:t>
            </a:r>
          </a:p>
          <a:p>
            <a:pPr marL="800100" lvl="1" indent="-342900">
              <a:buFont typeface="+mj-lt"/>
              <a:buAutoNum type="arabicPeriod"/>
            </a:pPr>
            <a:r>
              <a:rPr lang="en-US" altLang="zh-TW" sz="1800" b="1">
                <a:solidFill>
                  <a:schemeClr val="tx1">
                    <a:lumMod val="85000"/>
                    <a:lumOff val="15000"/>
                  </a:schemeClr>
                </a:solidFill>
                <a:latin typeface="Menlo" panose="020B0609030804020204" pitchFamily="49" charset="0"/>
              </a:rPr>
              <a:t>The highest temporary activation usage (occurring between two checkpoints or in sections that aren't checkpointed).</a:t>
            </a:r>
          </a:p>
          <a:p>
            <a:r>
              <a:rPr lang="en-US" altLang="zh-TW" sz="1800">
                <a:solidFill>
                  <a:schemeClr val="tx1">
                    <a:lumMod val="85000"/>
                    <a:lumOff val="15000"/>
                  </a:schemeClr>
                </a:solidFill>
                <a:latin typeface="Menlo" panose="020B0609030804020204" pitchFamily="49" charset="0"/>
              </a:rPr>
              <a:t>In the Huggingface Transformers library, a checkpoint is added to the input of each decoder layer. Therefore, the checkpointing value only needs to store the following:</a:t>
            </a:r>
          </a:p>
          <a:p>
            <a:pPr lvl="1"/>
            <a:r>
              <a:rPr lang="en-US" altLang="zh-TW" sz="1800">
                <a:solidFill>
                  <a:srgbClr val="FF0000"/>
                </a:solidFill>
                <a:latin typeface="Menlo" panose="020B0609030804020204" pitchFamily="49" charset="0"/>
              </a:rPr>
              <a:t>batch * seq * hidden_size * dtype_size * num_layers</a:t>
            </a:r>
          </a:p>
          <a:p>
            <a:r>
              <a:rPr lang="en-US" altLang="zh-TW" sz="1800">
                <a:solidFill>
                  <a:schemeClr val="tx1">
                    <a:lumMod val="85000"/>
                    <a:lumOff val="15000"/>
                  </a:schemeClr>
                </a:solidFill>
                <a:latin typeface="Menlo" panose="020B0609030804020204" pitchFamily="49" charset="0"/>
              </a:rPr>
              <a:t>For example, using LLaMA 3.2Bwith </a:t>
            </a:r>
            <a:r>
              <a:rPr lang="en-US" altLang="zh-TW" sz="1800">
                <a:solidFill>
                  <a:schemeClr val="accent2"/>
                </a:solidFill>
                <a:latin typeface="Menlo" panose="020B0609030804020204" pitchFamily="49" charset="0"/>
              </a:rPr>
              <a:t>batch = 4</a:t>
            </a:r>
            <a:r>
              <a:rPr lang="en-US" altLang="zh-TW" sz="1800">
                <a:solidFill>
                  <a:schemeClr val="tx1">
                    <a:lumMod val="85000"/>
                    <a:lumOff val="15000"/>
                  </a:schemeClr>
                </a:solidFill>
                <a:latin typeface="Menlo" panose="020B0609030804020204" pitchFamily="49" charset="0"/>
              </a:rPr>
              <a:t>, </a:t>
            </a:r>
            <a:r>
              <a:rPr lang="en-US" altLang="zh-TW" sz="1800">
                <a:solidFill>
                  <a:schemeClr val="accent2"/>
                </a:solidFill>
                <a:latin typeface="Menlo" panose="020B0609030804020204" pitchFamily="49" charset="0"/>
              </a:rPr>
              <a:t>seq = 1024</a:t>
            </a:r>
            <a:r>
              <a:rPr lang="en-US" altLang="zh-TW" sz="1800">
                <a:solidFill>
                  <a:schemeClr val="tx1">
                    <a:lumMod val="85000"/>
                    <a:lumOff val="15000"/>
                  </a:schemeClr>
                </a:solidFill>
                <a:latin typeface="Menlo" panose="020B0609030804020204" pitchFamily="49" charset="0"/>
              </a:rPr>
              <a:t>, </a:t>
            </a:r>
            <a:r>
              <a:rPr lang="en-US" altLang="zh-TW" sz="1800">
                <a:solidFill>
                  <a:schemeClr val="accent2"/>
                </a:solidFill>
                <a:latin typeface="Menlo" panose="020B0609030804020204" pitchFamily="49" charset="0"/>
              </a:rPr>
              <a:t>hidden_size = 2048</a:t>
            </a:r>
            <a:r>
              <a:rPr lang="en-US" altLang="zh-TW" sz="1800">
                <a:solidFill>
                  <a:schemeClr val="tx1">
                    <a:lumMod val="85000"/>
                    <a:lumOff val="15000"/>
                  </a:schemeClr>
                </a:solidFill>
                <a:latin typeface="Menlo" panose="020B0609030804020204" pitchFamily="49" charset="0"/>
              </a:rPr>
              <a:t>, </a:t>
            </a:r>
            <a:r>
              <a:rPr lang="en-US" altLang="zh-TW" sz="1800">
                <a:solidFill>
                  <a:schemeClr val="accent2"/>
                </a:solidFill>
                <a:latin typeface="Menlo" panose="020B0609030804020204" pitchFamily="49" charset="0"/>
              </a:rPr>
              <a:t>dtype_size = 2 (fp16), and num_layers = 16</a:t>
            </a:r>
            <a:r>
              <a:rPr lang="en-US" altLang="zh-TW" sz="1800">
                <a:solidFill>
                  <a:schemeClr val="tx1">
                    <a:lumMod val="85000"/>
                    <a:lumOff val="15000"/>
                  </a:schemeClr>
                </a:solidFill>
                <a:latin typeface="Menlo" panose="020B0609030804020204" pitchFamily="49" charset="0"/>
              </a:rPr>
              <a:t>, the checkpointing value is calculated as:</a:t>
            </a:r>
          </a:p>
          <a:p>
            <a:pPr lvl="1"/>
            <a:r>
              <a:rPr lang="en-US" altLang="zh-TW" sz="1800">
                <a:solidFill>
                  <a:srgbClr val="FF0000"/>
                </a:solidFill>
                <a:latin typeface="Menlo" panose="020B0609030804020204" pitchFamily="49" charset="0"/>
              </a:rPr>
              <a:t>4 * 1024 * 2048 * 2 * 16 = 268,435,456 bytes = 256MB</a:t>
            </a:r>
          </a:p>
        </p:txBody>
      </p:sp>
    </p:spTree>
    <p:extLst>
      <p:ext uri="{BB962C8B-B14F-4D97-AF65-F5344CB8AC3E}">
        <p14:creationId xmlns:p14="http://schemas.microsoft.com/office/powerpoint/2010/main" val="1255265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934807"/>
            <a:ext cx="4539658" cy="5223443"/>
          </a:xfrm>
        </p:spPr>
        <p:txBody>
          <a:bodyPr>
            <a:normAutofit/>
          </a:bodyPr>
          <a:lstStyle/>
          <a:p>
            <a:r>
              <a:rPr lang="en-US" altLang="zh-TW" sz="1800">
                <a:solidFill>
                  <a:schemeClr val="tx1">
                    <a:lumMod val="85000"/>
                    <a:lumOff val="15000"/>
                  </a:schemeClr>
                </a:solidFill>
                <a:latin typeface="Menlo" panose="020B0609030804020204" pitchFamily="49" charset="0"/>
              </a:rPr>
              <a:t>For </a:t>
            </a:r>
            <a:r>
              <a:rPr lang="en-US" altLang="zh-TW" sz="1800" b="1">
                <a:solidFill>
                  <a:schemeClr val="tx1">
                    <a:lumMod val="85000"/>
                    <a:lumOff val="15000"/>
                  </a:schemeClr>
                </a:solidFill>
                <a:latin typeface="Menlo" panose="020B0609030804020204" pitchFamily="49" charset="0"/>
              </a:rPr>
              <a:t>the temporary activation memory</a:t>
            </a:r>
            <a:r>
              <a:rPr lang="en-US" altLang="zh-TW" sz="1800">
                <a:solidFill>
                  <a:schemeClr val="tx1">
                    <a:lumMod val="85000"/>
                    <a:lumOff val="15000"/>
                  </a:schemeClr>
                </a:solidFill>
                <a:latin typeface="Menlo" panose="020B0609030804020204" pitchFamily="49" charset="0"/>
              </a:rPr>
              <a:t>, the largest factor comes from </a:t>
            </a:r>
            <a:r>
              <a:rPr lang="en-US" altLang="zh-TW" sz="1800" b="1">
                <a:solidFill>
                  <a:schemeClr val="tx1">
                    <a:lumMod val="85000"/>
                    <a:lumOff val="15000"/>
                  </a:schemeClr>
                </a:solidFill>
                <a:latin typeface="Menlo" panose="020B0609030804020204" pitchFamily="49" charset="0"/>
              </a:rPr>
              <a:t>cross-entropy-related activations.</a:t>
            </a:r>
          </a:p>
          <a:p>
            <a:r>
              <a:rPr lang="en-US" altLang="zh-TW" sz="1800">
                <a:solidFill>
                  <a:schemeClr val="tx1">
                    <a:lumMod val="85000"/>
                    <a:lumOff val="15000"/>
                  </a:schemeClr>
                </a:solidFill>
                <a:latin typeface="Menlo" panose="020B0609030804020204" pitchFamily="49" charset="0"/>
              </a:rPr>
              <a:t>Which include logits, shifted logits, and intermediate values during the cross-entropy calculation.</a:t>
            </a:r>
          </a:p>
          <a:p>
            <a:r>
              <a:rPr lang="en-US" altLang="zh-TW" sz="1800">
                <a:solidFill>
                  <a:schemeClr val="tx1">
                    <a:lumMod val="85000"/>
                    <a:lumOff val="15000"/>
                  </a:schemeClr>
                </a:solidFill>
                <a:latin typeface="Menlo" panose="020B0609030804020204" pitchFamily="49" charset="0"/>
              </a:rPr>
              <a:t>This is significant because the </a:t>
            </a:r>
            <a:r>
              <a:rPr lang="en-US" altLang="zh-TW" sz="1800">
                <a:solidFill>
                  <a:srgbClr val="FF5A11"/>
                </a:solidFill>
                <a:latin typeface="Menlo" panose="020B0609030804020204" pitchFamily="49" charset="0"/>
              </a:rPr>
              <a:t>vocab_size </a:t>
            </a:r>
            <a:r>
              <a:rPr lang="en-US" altLang="zh-TW" sz="1800">
                <a:solidFill>
                  <a:schemeClr val="tx1">
                    <a:lumMod val="85000"/>
                    <a:lumOff val="15000"/>
                  </a:schemeClr>
                </a:solidFill>
                <a:latin typeface="Menlo" panose="020B0609030804020204" pitchFamily="49" charset="0"/>
              </a:rPr>
              <a:t>is often much larger than the </a:t>
            </a:r>
            <a:r>
              <a:rPr lang="en-US" altLang="zh-TW" sz="1800">
                <a:solidFill>
                  <a:srgbClr val="FF5A11"/>
                </a:solidFill>
                <a:latin typeface="Menlo" panose="020B0609030804020204" pitchFamily="49" charset="0"/>
              </a:rPr>
              <a:t>hidden_size</a:t>
            </a:r>
            <a:r>
              <a:rPr lang="en-US" altLang="zh-TW" sz="1800">
                <a:solidFill>
                  <a:schemeClr val="tx1">
                    <a:lumMod val="85000"/>
                    <a:lumOff val="15000"/>
                  </a:schemeClr>
                </a:solidFill>
                <a:latin typeface="Menlo" panose="020B0609030804020204" pitchFamily="49" charset="0"/>
              </a:rPr>
              <a:t>. For example, in LLaMA 3.2 1B, </a:t>
            </a:r>
            <a:r>
              <a:rPr lang="en-US" altLang="zh-TW" sz="1800">
                <a:solidFill>
                  <a:srgbClr val="FF5A11"/>
                </a:solidFill>
                <a:latin typeface="Menlo" panose="020B0609030804020204" pitchFamily="49" charset="0"/>
              </a:rPr>
              <a:t>vocab_size = 128,256</a:t>
            </a:r>
            <a:r>
              <a:rPr lang="en-US" altLang="zh-TW" sz="1800">
                <a:solidFill>
                  <a:schemeClr val="tx1">
                    <a:lumMod val="85000"/>
                    <a:lumOff val="15000"/>
                  </a:schemeClr>
                </a:solidFill>
                <a:latin typeface="Menlo" panose="020B0609030804020204" pitchFamily="49" charset="0"/>
              </a:rPr>
              <a:t>, while </a:t>
            </a:r>
            <a:r>
              <a:rPr lang="en-US" altLang="zh-TW" sz="1800">
                <a:solidFill>
                  <a:srgbClr val="FF5A11"/>
                </a:solidFill>
                <a:latin typeface="Menlo" panose="020B0609030804020204" pitchFamily="49" charset="0"/>
              </a:rPr>
              <a:t>hidden_size = 2048</a:t>
            </a:r>
            <a:r>
              <a:rPr lang="en-US" altLang="zh-TW" sz="1800">
                <a:solidFill>
                  <a:schemeClr val="tx1">
                    <a:lumMod val="85000"/>
                    <a:lumOff val="15000"/>
                  </a:schemeClr>
                </a:solidFill>
                <a:latin typeface="Menlo" panose="020B0609030804020204" pitchFamily="49" charset="0"/>
              </a:rPr>
              <a:t>.</a:t>
            </a:r>
          </a:p>
          <a:p>
            <a:r>
              <a:rPr lang="en-US" altLang="zh-TW" sz="1800">
                <a:solidFill>
                  <a:schemeClr val="tx1">
                    <a:lumMod val="85000"/>
                    <a:lumOff val="15000"/>
                  </a:schemeClr>
                </a:solidFill>
                <a:latin typeface="Menlo" panose="020B0609030804020204" pitchFamily="49" charset="0"/>
              </a:rPr>
              <a:t>Thus, a single logits value can occupy:</a:t>
            </a:r>
          </a:p>
          <a:p>
            <a:pPr lvl="1"/>
            <a:r>
              <a:rPr lang="en-US" altLang="zh-TW" sz="1800">
                <a:solidFill>
                  <a:srgbClr val="FF0000"/>
                </a:solidFill>
                <a:latin typeface="Menlo" panose="020B0609030804020204" pitchFamily="49" charset="0"/>
              </a:rPr>
              <a:t>4 * 1024 * 128,256 * 4 (cast to float for loss calculation) = 2,101,346,304 bytes ≈ 2GB</a:t>
            </a:r>
          </a:p>
        </p:txBody>
      </p:sp>
      <p:pic>
        <p:nvPicPr>
          <p:cNvPr id="5" name="圖片 4">
            <a:extLst>
              <a:ext uri="{FF2B5EF4-FFF2-40B4-BE49-F238E27FC236}">
                <a16:creationId xmlns:a16="http://schemas.microsoft.com/office/drawing/2014/main" id="{9086096A-07C5-47A2-A74F-F80CE02CA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9568" y="1810625"/>
            <a:ext cx="4839012" cy="4202626"/>
          </a:xfrm>
          <a:prstGeom prst="rect">
            <a:avLst/>
          </a:prstGeom>
        </p:spPr>
      </p:pic>
      <p:sp>
        <p:nvSpPr>
          <p:cNvPr id="6" name="文字方塊 5">
            <a:extLst>
              <a:ext uri="{FF2B5EF4-FFF2-40B4-BE49-F238E27FC236}">
                <a16:creationId xmlns:a16="http://schemas.microsoft.com/office/drawing/2014/main" id="{8FBE5DE8-C1E0-4452-ABB0-E0004412CFA2}"/>
              </a:ext>
            </a:extLst>
          </p:cNvPr>
          <p:cNvSpPr txBox="1"/>
          <p:nvPr/>
        </p:nvSpPr>
        <p:spPr>
          <a:xfrm>
            <a:off x="5439273" y="6069142"/>
            <a:ext cx="6499601" cy="276999"/>
          </a:xfrm>
          <a:prstGeom prst="rect">
            <a:avLst/>
          </a:prstGeom>
          <a:noFill/>
        </p:spPr>
        <p:txBody>
          <a:bodyPr wrap="square">
            <a:spAutoFit/>
          </a:bodyPr>
          <a:lstStyle/>
          <a:p>
            <a:r>
              <a:rPr lang="en-US" altLang="zh-TW" sz="1200" b="1" i="0">
                <a:solidFill>
                  <a:srgbClr val="000000"/>
                </a:solidFill>
                <a:effectLst/>
                <a:latin typeface="Helvetica Neue"/>
              </a:rPr>
              <a:t>Figure4: </a:t>
            </a:r>
            <a:r>
              <a:rPr lang="en-US" altLang="zh-TW" sz="1200" b="1">
                <a:solidFill>
                  <a:srgbClr val="000000"/>
                </a:solidFill>
                <a:latin typeface="Helvetica Neue"/>
              </a:rPr>
              <a:t>Llama3.2 Logits related Implementation of HuggingFace Transformers Library.</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31620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pic>
        <p:nvPicPr>
          <p:cNvPr id="5" name="圖片 4">
            <a:extLst>
              <a:ext uri="{FF2B5EF4-FFF2-40B4-BE49-F238E27FC236}">
                <a16:creationId xmlns:a16="http://schemas.microsoft.com/office/drawing/2014/main" id="{D84DEF77-F850-4BCB-B576-BBDFD491A1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8991" y="1690688"/>
            <a:ext cx="10254018" cy="4270989"/>
          </a:xfrm>
          <a:prstGeom prst="rect">
            <a:avLst/>
          </a:prstGeom>
        </p:spPr>
      </p:pic>
      <p:sp>
        <p:nvSpPr>
          <p:cNvPr id="10" name="文字方塊 9">
            <a:extLst>
              <a:ext uri="{FF2B5EF4-FFF2-40B4-BE49-F238E27FC236}">
                <a16:creationId xmlns:a16="http://schemas.microsoft.com/office/drawing/2014/main" id="{229FE8B2-60A9-46D5-9FB3-246A2ADB8FA5}"/>
              </a:ext>
            </a:extLst>
          </p:cNvPr>
          <p:cNvSpPr txBox="1"/>
          <p:nvPr/>
        </p:nvSpPr>
        <p:spPr>
          <a:xfrm>
            <a:off x="995149" y="6035023"/>
            <a:ext cx="10201702" cy="276999"/>
          </a:xfrm>
          <a:prstGeom prst="rect">
            <a:avLst/>
          </a:prstGeom>
          <a:noFill/>
        </p:spPr>
        <p:txBody>
          <a:bodyPr wrap="square">
            <a:spAutoFit/>
          </a:bodyPr>
          <a:lstStyle/>
          <a:p>
            <a:r>
              <a:rPr lang="en-US" altLang="zh-TW" sz="1200" b="1" i="0">
                <a:solidFill>
                  <a:srgbClr val="000000"/>
                </a:solidFill>
                <a:effectLst/>
                <a:latin typeface="Helvetica Neue"/>
              </a:rPr>
              <a:t>Figure5: </a:t>
            </a:r>
            <a:r>
              <a:rPr lang="en-US" altLang="zh-TW" sz="1200" b="1">
                <a:solidFill>
                  <a:srgbClr val="000000"/>
                </a:solidFill>
                <a:latin typeface="Helvetica Neue"/>
              </a:rPr>
              <a:t>VRAM Snapshot for training Llama3.2 1B while enable gradient checkpoint + zero infinity cpu offloading with batch=4, seq=1024.</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2359319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pic>
        <p:nvPicPr>
          <p:cNvPr id="7" name="內容版面配置區 6">
            <a:extLst>
              <a:ext uri="{FF2B5EF4-FFF2-40B4-BE49-F238E27FC236}">
                <a16:creationId xmlns:a16="http://schemas.microsoft.com/office/drawing/2014/main" id="{1591607F-E9E4-47EC-AAB1-F897A7CC12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3850" y="1450312"/>
            <a:ext cx="7984300" cy="4790580"/>
          </a:xfrm>
        </p:spPr>
      </p:pic>
      <p:sp>
        <p:nvSpPr>
          <p:cNvPr id="8" name="文字方塊 7">
            <a:extLst>
              <a:ext uri="{FF2B5EF4-FFF2-40B4-BE49-F238E27FC236}">
                <a16:creationId xmlns:a16="http://schemas.microsoft.com/office/drawing/2014/main" id="{867470FB-2425-4668-8D10-A6DCD067E4D9}"/>
              </a:ext>
            </a:extLst>
          </p:cNvPr>
          <p:cNvSpPr txBox="1"/>
          <p:nvPr/>
        </p:nvSpPr>
        <p:spPr>
          <a:xfrm>
            <a:off x="2243350" y="6354375"/>
            <a:ext cx="7705299" cy="276999"/>
          </a:xfrm>
          <a:prstGeom prst="rect">
            <a:avLst/>
          </a:prstGeom>
          <a:noFill/>
        </p:spPr>
        <p:txBody>
          <a:bodyPr wrap="square">
            <a:spAutoFit/>
          </a:bodyPr>
          <a:lstStyle/>
          <a:p>
            <a:r>
              <a:rPr lang="en-US" altLang="zh-TW" sz="1200" b="1" i="0">
                <a:solidFill>
                  <a:srgbClr val="000000"/>
                </a:solidFill>
                <a:effectLst/>
                <a:latin typeface="Helvetica Neue"/>
              </a:rPr>
              <a:t>Figure6: </a:t>
            </a:r>
            <a:r>
              <a:rPr lang="en-US" altLang="zh-TW" sz="1200" b="1">
                <a:solidFill>
                  <a:srgbClr val="000000"/>
                </a:solidFill>
                <a:latin typeface="Helvetica Neue"/>
              </a:rPr>
              <a:t>Comparison of Estimated Scaling Memory Usage between Checkpoint and Logits-Related Size.</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2427716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Recent LLM Model Architecture</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The GPU VRAM Usage During Training</a:t>
            </a:r>
          </a:p>
          <a:p>
            <a:pPr marL="514350" indent="-514350">
              <a:buFont typeface="+mj-lt"/>
              <a:buAutoNum type="arabicPeriod"/>
            </a:pPr>
            <a:r>
              <a:rPr lang="en-US" altLang="zh-TW" sz="2000">
                <a:solidFill>
                  <a:srgbClr val="FF0000"/>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265658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Kernel Operation Level Optimization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825625"/>
            <a:ext cx="10515600" cy="4732124"/>
          </a:xfrm>
        </p:spPr>
        <p:txBody>
          <a:bodyPr>
            <a:noAutofit/>
          </a:bodyPr>
          <a:lstStyle/>
          <a:p>
            <a:r>
              <a:rPr lang="en-US" altLang="zh-TW" sz="1600">
                <a:solidFill>
                  <a:schemeClr val="tx1">
                    <a:lumMod val="85000"/>
                    <a:lumOff val="15000"/>
                  </a:schemeClr>
                </a:solidFill>
                <a:latin typeface="Menlo" panose="020B0609030804020204" pitchFamily="49" charset="0"/>
              </a:rPr>
              <a:t>In current PyTorch, we can easily develop models by executing calculations in the eager execution model. However, this is not the best way to fully utilize GPU power because there are many computational overheads, including function call stack, dispatching, and CUDA kernel launch latencies [24,25,26].</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Dispatching Overhead</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Type checking: The system must check the types of input tensors for each operation.</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Device selection: The appropriate implementation (CPU, CUDA, etc.) must be selected for each operation.</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Operator lookup: The correct operator implementation must be found and called for each operation.</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CUDA Kernel Launch Latencies</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Frequent kernel launches: Each operation typically results in a separate CUDA kernel launch.</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Launch overhead: There's a fixed overhead associated with each kernel launch, which can be significant for small operations.</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Memory Transfer Overhead</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Frequent host-to-device transfers: Input data may need to be transferred from CPU to GPU memory more frequently than necessary.</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Intermediate results: Each operation may write its results back to memory, increasing memory bandwidth usage.</a:t>
            </a:r>
          </a:p>
        </p:txBody>
      </p:sp>
    </p:spTree>
    <p:extLst>
      <p:ext uri="{BB962C8B-B14F-4D97-AF65-F5344CB8AC3E}">
        <p14:creationId xmlns:p14="http://schemas.microsoft.com/office/powerpoint/2010/main" val="3508437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Kernel Fusion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591072"/>
            <a:ext cx="10515600" cy="4351338"/>
          </a:xfrm>
        </p:spPr>
        <p:txBody>
          <a:bodyPr>
            <a:normAutofit/>
          </a:bodyPr>
          <a:lstStyle/>
          <a:p>
            <a:r>
              <a:rPr lang="en-US" altLang="zh-TW" sz="1400" b="0" i="0">
                <a:solidFill>
                  <a:srgbClr val="333333"/>
                </a:solidFill>
                <a:effectLst/>
                <a:latin typeface="Helvetica Neue"/>
              </a:rPr>
              <a:t>Due to the above overheads, kernel fusion is a technique that combines multiple operations into a single kernel to reduce overhead and improve performance. </a:t>
            </a:r>
          </a:p>
          <a:p>
            <a:r>
              <a:rPr lang="en-US" altLang="zh-TW" sz="1400" b="0" i="0">
                <a:solidFill>
                  <a:srgbClr val="333333"/>
                </a:solidFill>
                <a:effectLst/>
                <a:latin typeface="Helvetica Neue"/>
              </a:rPr>
              <a:t>By fusing operations together and optimizing the kernel implementation, we can reduce the number of kernel launches, memory transfers, and dispatching overheads.</a:t>
            </a:r>
          </a:p>
          <a:p>
            <a:r>
              <a:rPr lang="en-US" altLang="zh-TW" sz="1400" b="0" i="0">
                <a:solidFill>
                  <a:srgbClr val="333333"/>
                </a:solidFill>
                <a:effectLst/>
                <a:latin typeface="Helvetica Neue"/>
              </a:rPr>
              <a:t>A popular approach to perform kernel fusion is writing GPU kernel operations in Triton [27].</a:t>
            </a:r>
          </a:p>
          <a:p>
            <a:r>
              <a:rPr lang="en-US" altLang="zh-TW" sz="1400" b="0" i="0">
                <a:solidFill>
                  <a:srgbClr val="333333"/>
                </a:solidFill>
                <a:effectLst/>
                <a:latin typeface="Helvetica Neue"/>
              </a:rPr>
              <a:t>Triton is a language and compiler for parallel programming. It aims to provide a Python-based programming environment for productively writing custom DNN compute kernels capable of running at maximal throughput on modern GPU hardware.</a:t>
            </a:r>
            <a:endParaRPr lang="en-US" altLang="zh-TW" sz="2000" dirty="0">
              <a:solidFill>
                <a:schemeClr val="tx1">
                  <a:lumMod val="85000"/>
                  <a:lumOff val="15000"/>
                </a:schemeClr>
              </a:solidFill>
              <a:latin typeface="Menlo" panose="020B0609030804020204" pitchFamily="49" charset="0"/>
            </a:endParaRPr>
          </a:p>
        </p:txBody>
      </p:sp>
      <p:sp>
        <p:nvSpPr>
          <p:cNvPr id="6" name="文字方塊 5">
            <a:extLst>
              <a:ext uri="{FF2B5EF4-FFF2-40B4-BE49-F238E27FC236}">
                <a16:creationId xmlns:a16="http://schemas.microsoft.com/office/drawing/2014/main" id="{C639F92F-764E-4486-9644-88275A6EE68F}"/>
              </a:ext>
            </a:extLst>
          </p:cNvPr>
          <p:cNvSpPr txBox="1"/>
          <p:nvPr/>
        </p:nvSpPr>
        <p:spPr>
          <a:xfrm>
            <a:off x="4409648" y="3527905"/>
            <a:ext cx="3372704" cy="2800767"/>
          </a:xfrm>
          <a:prstGeom prst="rect">
            <a:avLst/>
          </a:prstGeom>
          <a:solidFill>
            <a:schemeClr val="bg2">
              <a:lumMod val="10000"/>
            </a:schemeClr>
          </a:solidFill>
        </p:spPr>
        <p:txBody>
          <a:bodyPr wrap="square">
            <a:spAutoFit/>
          </a:bodyPr>
          <a:lstStyle/>
          <a:p>
            <a:r>
              <a:rPr lang="en-US" altLang="zh-TW" sz="1100" b="0">
                <a:solidFill>
                  <a:srgbClr val="D4D4D4"/>
                </a:solidFill>
                <a:effectLst/>
                <a:latin typeface="Consolas" panose="020B0609020204030204" pitchFamily="49" charset="0"/>
              </a:rPr>
              <a:t>BLOCK = </a:t>
            </a:r>
            <a:r>
              <a:rPr lang="en-US" altLang="zh-TW" sz="1100" b="0">
                <a:solidFill>
                  <a:srgbClr val="B5CEA8"/>
                </a:solidFill>
                <a:effectLst/>
                <a:latin typeface="Consolas" panose="020B0609020204030204" pitchFamily="49" charset="0"/>
              </a:rPr>
              <a:t>512</a:t>
            </a:r>
            <a:endParaRPr lang="en-US" altLang="zh-TW" sz="1100" b="0">
              <a:solidFill>
                <a:srgbClr val="CCCCCC"/>
              </a:solidFill>
              <a:effectLst/>
              <a:latin typeface="Consolas" panose="020B0609020204030204" pitchFamily="49" charset="0"/>
            </a:endParaRPr>
          </a:p>
          <a:p>
            <a:r>
              <a:rPr lang="en-US" altLang="zh-TW" sz="1100" b="0">
                <a:solidFill>
                  <a:srgbClr val="DCDCAA"/>
                </a:solidFill>
                <a:effectLst/>
                <a:latin typeface="Consolas" panose="020B0609020204030204" pitchFamily="49" charset="0"/>
              </a:rPr>
              <a:t>@jit</a:t>
            </a:r>
            <a:endParaRPr lang="en-US" altLang="zh-TW" sz="1100" b="0">
              <a:solidFill>
                <a:srgbClr val="CCCCCC"/>
              </a:solidFill>
              <a:effectLst/>
              <a:latin typeface="Consolas" panose="020B0609020204030204" pitchFamily="49" charset="0"/>
            </a:endParaRPr>
          </a:p>
          <a:p>
            <a:r>
              <a:rPr lang="en-US" altLang="zh-TW" sz="1100" b="0">
                <a:solidFill>
                  <a:srgbClr val="569CD6"/>
                </a:solidFill>
                <a:effectLst/>
                <a:latin typeface="Consolas" panose="020B0609020204030204" pitchFamily="49" charset="0"/>
              </a:rPr>
              <a:t>def</a:t>
            </a:r>
            <a:r>
              <a:rPr lang="en-US" altLang="zh-TW" sz="1100" b="0">
                <a:solidFill>
                  <a:srgbClr val="D4D4D4"/>
                </a:solidFill>
                <a:effectLst/>
                <a:latin typeface="Consolas" panose="020B0609020204030204" pitchFamily="49" charset="0"/>
              </a:rPr>
              <a:t> </a:t>
            </a:r>
            <a:r>
              <a:rPr lang="en-US" altLang="zh-TW" sz="1100" b="0">
                <a:solidFill>
                  <a:srgbClr val="DCDCAA"/>
                </a:solidFill>
                <a:effectLst/>
                <a:latin typeface="Consolas" panose="020B0609020204030204" pitchFamily="49" charset="0"/>
              </a:rPr>
              <a:t>add</a:t>
            </a:r>
            <a:r>
              <a:rPr lang="en-US" altLang="zh-TW" sz="1100" b="0">
                <a:solidFill>
                  <a:srgbClr val="D4D4D4"/>
                </a:solidFill>
                <a:effectLst/>
                <a:latin typeface="Consolas" panose="020B0609020204030204" pitchFamily="49" charset="0"/>
              </a:rPr>
              <a:t>(</a:t>
            </a:r>
            <a:r>
              <a:rPr lang="en-US" altLang="zh-TW" sz="1100" b="0">
                <a:solidFill>
                  <a:srgbClr val="9CDCFE"/>
                </a:solidFill>
                <a:effectLst/>
                <a:latin typeface="Consolas" panose="020B0609020204030204" pitchFamily="49" charset="0"/>
              </a:rPr>
              <a:t>X</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Y</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Z</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N</a:t>
            </a:r>
            <a:r>
              <a:rPr lang="en-US" altLang="zh-TW" sz="1100" b="0">
                <a:solidFill>
                  <a:srgbClr val="D4D4D4"/>
                </a:solidFill>
                <a:effectLst/>
                <a:latin typeface="Consolas" panose="020B0609020204030204" pitchFamily="49" charset="0"/>
              </a:rPr>
              <a: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In Triton, each kernel instance</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executes block operations on a</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single thread: there is no construct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analogous to threadIdx</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pid = program_id(</a:t>
            </a:r>
            <a:r>
              <a:rPr lang="en-US" altLang="zh-TW" sz="1100" b="0">
                <a:solidFill>
                  <a:srgbClr val="B5CEA8"/>
                </a:solidFill>
                <a:effectLst/>
                <a:latin typeface="Consolas" panose="020B0609020204030204" pitchFamily="49" charset="0"/>
              </a:rPr>
              <a:t>0</a:t>
            </a:r>
            <a:r>
              <a:rPr lang="en-US" altLang="zh-TW" sz="1100" b="0">
                <a:solidFill>
                  <a:srgbClr val="D4D4D4"/>
                </a:solidFill>
                <a:effectLst/>
                <a:latin typeface="Consolas" panose="020B0609020204030204" pitchFamily="49" charset="0"/>
              </a:rPr>
              <a: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block of indices</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idx = pid * BLOCK + arange(BLOCK)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mask = idx &lt; N</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Triton uses pointer arithmetic  </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rather than indexing operators</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x = load(X + idx,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y = load(Y + idx,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store(Z + idx, x + y,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232697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Why Triton ?</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a:solidFill>
                  <a:srgbClr val="333333"/>
                </a:solidFill>
                <a:latin typeface="Menlo" panose="020B0609030804020204"/>
              </a:rPr>
              <a:t>The Liger Kernel uses Triton to implement fused operations at the kernel level. The reasons for using Triton are as follows:</a:t>
            </a:r>
          </a:p>
          <a:p>
            <a:pPr marL="342900" indent="-342900">
              <a:buFont typeface="+mj-lt"/>
              <a:buAutoNum type="arabicPeriod"/>
            </a:pPr>
            <a:r>
              <a:rPr lang="en-US" altLang="zh-TW" sz="1800" b="1">
                <a:solidFill>
                  <a:srgbClr val="333333"/>
                </a:solidFill>
                <a:latin typeface="Menlo" panose="020B0609030804020204"/>
              </a:rPr>
              <a:t>Easier programming: </a:t>
            </a:r>
            <a:r>
              <a:rPr lang="en-US" altLang="zh-TW" sz="1800">
                <a:solidFill>
                  <a:srgbClr val="333333"/>
                </a:solidFill>
                <a:latin typeface="Menlo" panose="020B0609030804020204"/>
              </a:rPr>
              <a:t>Compared to writing the kernel in C++ CUDA, Triton allows writing kernels in Python, making development and debugging easier.</a:t>
            </a:r>
          </a:p>
          <a:p>
            <a:pPr marL="342900" indent="-342900">
              <a:buFont typeface="+mj-lt"/>
              <a:buAutoNum type="arabicPeriod"/>
            </a:pPr>
            <a:r>
              <a:rPr lang="en-US" altLang="zh-TW" sz="1800" b="1">
                <a:solidFill>
                  <a:srgbClr val="333333"/>
                </a:solidFill>
                <a:latin typeface="Menlo" panose="020B0609030804020204"/>
              </a:rPr>
              <a:t>Kernel Level Optimization: </a:t>
            </a:r>
            <a:r>
              <a:rPr lang="en-US" altLang="zh-TW" sz="1800">
                <a:solidFill>
                  <a:srgbClr val="333333"/>
                </a:solidFill>
                <a:latin typeface="Menlo" panose="020B0609030804020204"/>
              </a:rPr>
              <a:t>Compared to the eager execution model, Triton can optimize at the kernel operation level, enabling more detailed optimizations.</a:t>
            </a:r>
          </a:p>
          <a:p>
            <a:pPr marL="342900" indent="-342900">
              <a:buFont typeface="+mj-lt"/>
              <a:buAutoNum type="arabicPeriod"/>
            </a:pPr>
            <a:r>
              <a:rPr lang="en-US" altLang="zh-TW" sz="1800" b="1">
                <a:solidFill>
                  <a:srgbClr val="333333"/>
                </a:solidFill>
                <a:latin typeface="Menlo" panose="020B0609030804020204"/>
              </a:rPr>
              <a:t>Python-native: </a:t>
            </a:r>
            <a:r>
              <a:rPr lang="en-US" altLang="zh-TW" sz="1800">
                <a:solidFill>
                  <a:srgbClr val="333333"/>
                </a:solidFill>
                <a:latin typeface="Menlo" panose="020B0609030804020204"/>
              </a:rPr>
              <a:t>There's no need to maintain different types of code files, like C++ and Python.</a:t>
            </a:r>
          </a:p>
          <a:p>
            <a:pPr marL="342900" indent="-342900">
              <a:buFont typeface="+mj-lt"/>
              <a:buAutoNum type="arabicPeriod"/>
            </a:pPr>
            <a:r>
              <a:rPr lang="en-US" altLang="zh-TW" sz="1800" b="1">
                <a:solidFill>
                  <a:srgbClr val="333333"/>
                </a:solidFill>
                <a:latin typeface="Menlo" panose="020B0609030804020204"/>
              </a:rPr>
              <a:t>Clean dependency: </a:t>
            </a:r>
            <a:r>
              <a:rPr lang="en-US" altLang="zh-TW" sz="1800">
                <a:solidFill>
                  <a:srgbClr val="333333"/>
                </a:solidFill>
                <a:latin typeface="Menlo" panose="020B0609030804020204"/>
              </a:rPr>
              <a:t>Triton is a standalone library that can be easily integrated into existing codebases.</a:t>
            </a:r>
          </a:p>
          <a:p>
            <a:pPr marL="342900" indent="-342900">
              <a:buFont typeface="+mj-lt"/>
              <a:buAutoNum type="arabicPeriod"/>
            </a:pPr>
            <a:r>
              <a:rPr lang="en-US" altLang="zh-TW" sz="1800" b="1">
                <a:solidFill>
                  <a:srgbClr val="333333"/>
                </a:solidFill>
                <a:latin typeface="Menlo" panose="020B0609030804020204"/>
              </a:rPr>
              <a:t>Real Production Ready Usecase: </a:t>
            </a:r>
            <a:r>
              <a:rPr lang="en-US" altLang="zh-TW" sz="1800">
                <a:solidFill>
                  <a:srgbClr val="333333"/>
                </a:solidFill>
                <a:latin typeface="Menlo" panose="020B0609030804020204"/>
              </a:rPr>
              <a:t>There are already several successful kernel operation-level projects done using Triton, such as </a:t>
            </a:r>
            <a:r>
              <a:rPr lang="en-US" altLang="zh-TW" sz="1800">
                <a:solidFill>
                  <a:srgbClr val="FF0000"/>
                </a:solidFill>
                <a:latin typeface="Menlo" panose="020B0609030804020204"/>
              </a:rPr>
              <a:t>FlashAttention</a:t>
            </a:r>
            <a:r>
              <a:rPr lang="en-US" altLang="zh-TW" sz="1800">
                <a:solidFill>
                  <a:srgbClr val="333333"/>
                </a:solidFill>
                <a:latin typeface="Menlo" panose="020B0609030804020204"/>
              </a:rPr>
              <a:t> and </a:t>
            </a:r>
            <a:r>
              <a:rPr lang="en-US" altLang="zh-TW" sz="1800">
                <a:solidFill>
                  <a:srgbClr val="FF0000"/>
                </a:solidFill>
                <a:latin typeface="Menlo" panose="020B0609030804020204"/>
              </a:rPr>
              <a:t>Unsloth</a:t>
            </a:r>
            <a:r>
              <a:rPr lang="en-US" altLang="zh-TW" sz="1800">
                <a:solidFill>
                  <a:srgbClr val="333333"/>
                </a:solidFill>
                <a:latin typeface="Menlo" panose="020B0609030804020204"/>
              </a:rPr>
              <a:t> [28,29].</a:t>
            </a:r>
          </a:p>
        </p:txBody>
      </p:sp>
    </p:spTree>
    <p:extLst>
      <p:ext uri="{BB962C8B-B14F-4D97-AF65-F5344CB8AC3E}">
        <p14:creationId xmlns:p14="http://schemas.microsoft.com/office/powerpoint/2010/main" val="1256826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Outline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Background and Motivation</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Method</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Experimental Results</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Conc</a:t>
            </a:r>
            <a:r>
              <a:rPr lang="en-US" altLang="zh-TW" sz="2000">
                <a:solidFill>
                  <a:schemeClr val="tx1">
                    <a:lumMod val="85000"/>
                    <a:lumOff val="15000"/>
                  </a:schemeClr>
                </a:solidFill>
                <a:latin typeface="Menlo" panose="020B0609030804020204" pitchFamily="49" charset="0"/>
              </a:rPr>
              <a:t>lusion</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Personal Reflection</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Reference</a:t>
            </a:r>
            <a:endParaRPr lang="en-US" altLang="zh-TW" sz="2000" b="0">
              <a:solidFill>
                <a:schemeClr val="tx1">
                  <a:lumMod val="85000"/>
                  <a:lumOff val="15000"/>
                </a:schemeClr>
              </a:solidFill>
              <a:effectLst/>
              <a:latin typeface="Menlo" panose="020B0609030804020204" pitchFamily="49" charset="0"/>
            </a:endParaRPr>
          </a:p>
          <a:p>
            <a:pPr marL="514350" indent="-514350">
              <a:buFont typeface="+mj-lt"/>
              <a:buAutoNum type="arabicPeriod"/>
            </a:pPr>
            <a:endParaRPr lang="en-US" altLang="zh-TW" sz="1600" b="0">
              <a:solidFill>
                <a:schemeClr val="tx1">
                  <a:lumMod val="85000"/>
                  <a:lumOff val="15000"/>
                </a:schemeClr>
              </a:solidFill>
              <a:effectLst/>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274570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Method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rgbClr val="FF0000"/>
                </a:solidFill>
                <a:effectLst/>
                <a:latin typeface="Menlo" panose="020B0609030804020204" pitchFamily="49" charset="0"/>
              </a:rPr>
              <a:t>Fused Linear Cross Entropy</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Other Fused Kernels</a:t>
            </a:r>
          </a:p>
          <a:p>
            <a:pPr marL="514350" indent="-514350">
              <a:buFont typeface="+mj-lt"/>
              <a:buAutoNum type="arabicPeriod"/>
            </a:pPr>
            <a:endParaRPr lang="en-US" altLang="zh-TW" sz="2000">
              <a:solidFill>
                <a:srgbClr val="FF0000"/>
              </a:solidFill>
              <a:latin typeface="Menlo" panose="020B0609030804020204" pitchFamily="49" charset="0"/>
            </a:endParaRPr>
          </a:p>
          <a:p>
            <a:pPr marL="514350" indent="-514350">
              <a:buFont typeface="+mj-lt"/>
              <a:buAutoNum type="arabicPeriod"/>
            </a:pP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126493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Fused Linear Cross Entropy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1">
                <a:solidFill>
                  <a:schemeClr val="tx1">
                    <a:lumMod val="85000"/>
                    <a:lumOff val="15000"/>
                  </a:schemeClr>
                </a:solidFill>
                <a:latin typeface="Menlo" panose="020B0609030804020204" pitchFamily="49" charset="0"/>
              </a:rPr>
              <a:t>Split the cross-entropy calculation into chunks to reduce peak memory usage.</a:t>
            </a:r>
            <a:endParaRPr lang="en-US" altLang="zh-TW" sz="2000" b="1" dirty="0">
              <a:solidFill>
                <a:schemeClr val="tx1">
                  <a:lumMod val="85000"/>
                  <a:lumOff val="15000"/>
                </a:schemeClr>
              </a:solidFill>
              <a:latin typeface="Menlo" panose="020B0609030804020204" pitchFamily="49" charset="0"/>
            </a:endParaRPr>
          </a:p>
        </p:txBody>
      </p:sp>
      <p:pic>
        <p:nvPicPr>
          <p:cNvPr id="5" name="圖形 4">
            <a:extLst>
              <a:ext uri="{FF2B5EF4-FFF2-40B4-BE49-F238E27FC236}">
                <a16:creationId xmlns:a16="http://schemas.microsoft.com/office/drawing/2014/main" id="{9EE544FF-8E45-4EE8-94A6-4B2266D276E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58324" y="2439627"/>
            <a:ext cx="5875351" cy="891967"/>
          </a:xfrm>
          <a:prstGeom prst="rect">
            <a:avLst/>
          </a:prstGeom>
        </p:spPr>
      </p:pic>
      <p:sp>
        <p:nvSpPr>
          <p:cNvPr id="7" name="文字方塊 6">
            <a:extLst>
              <a:ext uri="{FF2B5EF4-FFF2-40B4-BE49-F238E27FC236}">
                <a16:creationId xmlns:a16="http://schemas.microsoft.com/office/drawing/2014/main" id="{98AAC2EF-614A-47C2-BBDB-C1352719FD64}"/>
              </a:ext>
            </a:extLst>
          </p:cNvPr>
          <p:cNvSpPr txBox="1"/>
          <p:nvPr/>
        </p:nvSpPr>
        <p:spPr>
          <a:xfrm>
            <a:off x="3372419" y="3466531"/>
            <a:ext cx="5447162" cy="1862048"/>
          </a:xfrm>
          <a:prstGeom prst="rect">
            <a:avLst/>
          </a:prstGeom>
          <a:noFill/>
        </p:spPr>
        <p:txBody>
          <a:bodyPr wrap="square">
            <a:spAutoFit/>
          </a:bodyPr>
          <a:lstStyle/>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N</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 is the batch size</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T</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 is the sequence length</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y_t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is the ground truth token at time step t+1</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p(y_t | x_{1:t})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is the predicted probability of token </a:t>
            </a:r>
            <a:r>
              <a:rPr lang="en-US" altLang="zh-TW" sz="1600" b="1" i="1">
                <a:solidFill>
                  <a:schemeClr val="tx1">
                    <a:lumMod val="85000"/>
                    <a:lumOff val="15000"/>
                  </a:schemeClr>
                </a:solidFill>
                <a:latin typeface="Menlo" panose="020B0609030804020204" pitchFamily="49" charset="0"/>
                <a:ea typeface="微軟正黑體" panose="020B0604030504040204" pitchFamily="34" charset="-120"/>
              </a:rPr>
              <a:t>y_t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given the tokens </a:t>
            </a: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x_{1:t}</a:t>
            </a:r>
          </a:p>
        </p:txBody>
      </p:sp>
    </p:spTree>
    <p:extLst>
      <p:ext uri="{BB962C8B-B14F-4D97-AF65-F5344CB8AC3E}">
        <p14:creationId xmlns:p14="http://schemas.microsoft.com/office/powerpoint/2010/main" val="1750256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Fused Linear Cross Entropy</a:t>
            </a:r>
            <a:r>
              <a:rPr lang="zh-TW" altLang="en-US" b="1">
                <a:solidFill>
                  <a:schemeClr val="accent5">
                    <a:lumMod val="75000"/>
                  </a:schemeClr>
                </a:solidFill>
                <a:latin typeface="Menlo" panose="020B0609030804020204" pitchFamily="49" charset="0"/>
              </a:rPr>
              <a:t> </a:t>
            </a:r>
            <a:r>
              <a:rPr lang="en-US" altLang="zh-TW" b="1">
                <a:solidFill>
                  <a:schemeClr val="accent5">
                    <a:lumMod val="75000"/>
                  </a:schemeClr>
                </a:solidFill>
                <a:latin typeface="Menlo" panose="020B0609030804020204" pitchFamily="49" charset="0"/>
              </a:rPr>
              <a:t>(cont’d)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startAt="2"/>
            </a:pPr>
            <a:r>
              <a:rPr lang="en-US" altLang="zh-TW" sz="2000" b="1">
                <a:solidFill>
                  <a:schemeClr val="tx1">
                    <a:lumMod val="85000"/>
                    <a:lumOff val="15000"/>
                  </a:schemeClr>
                </a:solidFill>
                <a:latin typeface="Menlo" panose="020B0609030804020204" pitchFamily="49" charset="0"/>
              </a:rPr>
              <a:t>Calculate the backward gradient when calculating the forward pass, utilizing in-place calculation to reduce memory usage.</a:t>
            </a:r>
            <a:endParaRPr lang="en-US" altLang="zh-TW" sz="2000" b="1" dirty="0">
              <a:solidFill>
                <a:schemeClr val="tx1">
                  <a:lumMod val="85000"/>
                  <a:lumOff val="15000"/>
                </a:schemeClr>
              </a:solidFill>
              <a:latin typeface="Menlo" panose="020B0609030804020204" pitchFamily="49" charset="0"/>
            </a:endParaRPr>
          </a:p>
        </p:txBody>
      </p:sp>
      <p:pic>
        <p:nvPicPr>
          <p:cNvPr id="6" name="圖片 5">
            <a:extLst>
              <a:ext uri="{FF2B5EF4-FFF2-40B4-BE49-F238E27FC236}">
                <a16:creationId xmlns:a16="http://schemas.microsoft.com/office/drawing/2014/main" id="{A8979559-FD99-43B2-8BA2-2DAAA1E0D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7099" y="2556556"/>
            <a:ext cx="6701743" cy="3755344"/>
          </a:xfrm>
          <a:prstGeom prst="rect">
            <a:avLst/>
          </a:prstGeom>
        </p:spPr>
      </p:pic>
      <p:sp>
        <p:nvSpPr>
          <p:cNvPr id="8" name="文字方塊 7">
            <a:extLst>
              <a:ext uri="{FF2B5EF4-FFF2-40B4-BE49-F238E27FC236}">
                <a16:creationId xmlns:a16="http://schemas.microsoft.com/office/drawing/2014/main" id="{1C051849-5498-41F2-8E5E-91D03ADEB869}"/>
              </a:ext>
            </a:extLst>
          </p:cNvPr>
          <p:cNvSpPr txBox="1"/>
          <p:nvPr/>
        </p:nvSpPr>
        <p:spPr>
          <a:xfrm>
            <a:off x="4594684" y="6354375"/>
            <a:ext cx="3106572" cy="276999"/>
          </a:xfrm>
          <a:prstGeom prst="rect">
            <a:avLst/>
          </a:prstGeom>
          <a:noFill/>
        </p:spPr>
        <p:txBody>
          <a:bodyPr wrap="square">
            <a:spAutoFit/>
          </a:bodyPr>
          <a:lstStyle/>
          <a:p>
            <a:r>
              <a:rPr lang="en-US" altLang="zh-TW" sz="1200" b="1" i="0">
                <a:solidFill>
                  <a:srgbClr val="000000"/>
                </a:solidFill>
                <a:effectLst/>
                <a:latin typeface="Helvetica Neue"/>
              </a:rPr>
              <a:t>Figure7: </a:t>
            </a:r>
            <a:r>
              <a:rPr lang="en-US" altLang="zh-TW" sz="1200" b="1">
                <a:solidFill>
                  <a:srgbClr val="000000"/>
                </a:solidFill>
                <a:latin typeface="Helvetica Neue"/>
              </a:rPr>
              <a:t>Fused Linear Cross Entropy.</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671250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a:xfrm>
            <a:off x="838199" y="365125"/>
            <a:ext cx="10741925" cy="1325563"/>
          </a:xfrm>
        </p:spPr>
        <p:txBody>
          <a:bodyPr>
            <a:normAutofit/>
          </a:bodyPr>
          <a:lstStyle/>
          <a:p>
            <a:r>
              <a:rPr lang="en-US" altLang="zh-TW" b="1">
                <a:solidFill>
                  <a:schemeClr val="accent5">
                    <a:lumMod val="75000"/>
                  </a:schemeClr>
                </a:solidFill>
                <a:latin typeface="Menlo" panose="020B0609030804020204" pitchFamily="49" charset="0"/>
              </a:rPr>
              <a:t>The Advantage of Fused Linear Cross Entropy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lnSpcReduction="10000"/>
          </a:bodyPr>
          <a:lstStyle/>
          <a:p>
            <a:r>
              <a:rPr lang="en-US" altLang="zh-TW" sz="2000" b="1">
                <a:solidFill>
                  <a:schemeClr val="tx1">
                    <a:lumMod val="85000"/>
                    <a:lumOff val="15000"/>
                  </a:schemeClr>
                </a:solidFill>
                <a:effectLst/>
                <a:latin typeface="Menlo" panose="020B0609030804020204" pitchFamily="49" charset="0"/>
              </a:rPr>
              <a:t>Advantage: </a:t>
            </a:r>
            <a:r>
              <a:rPr lang="en-US" altLang="zh-TW" sz="2000" b="0">
                <a:solidFill>
                  <a:schemeClr val="tx1">
                    <a:lumMod val="85000"/>
                    <a:lumOff val="15000"/>
                  </a:schemeClr>
                </a:solidFill>
                <a:effectLst/>
                <a:latin typeface="Menlo" panose="020B0609030804020204" pitchFamily="49" charset="0"/>
              </a:rPr>
              <a:t>memory usage is -&gt; </a:t>
            </a:r>
            <a:r>
              <a:rPr lang="en-US" altLang="zh-TW" sz="2000" b="0">
                <a:solidFill>
                  <a:schemeClr val="accent2"/>
                </a:solidFill>
                <a:effectLst/>
                <a:latin typeface="Menlo" panose="020B0609030804020204" pitchFamily="49" charset="0"/>
              </a:rPr>
              <a:t>batch_size * seq_size * vocab_size</a:t>
            </a:r>
            <a:r>
              <a:rPr lang="en-US" altLang="zh-TW" sz="2000" b="0">
                <a:solidFill>
                  <a:schemeClr val="tx1">
                    <a:lumMod val="85000"/>
                    <a:lumOff val="15000"/>
                  </a:schemeClr>
                </a:solidFill>
                <a:effectLst/>
                <a:latin typeface="Menlo" panose="020B0609030804020204" pitchFamily="49" charset="0"/>
              </a:rPr>
              <a:t> to </a:t>
            </a:r>
            <a:r>
              <a:rPr lang="en-US" altLang="zh-TW" sz="2000" b="0">
                <a:solidFill>
                  <a:schemeClr val="accent2"/>
                </a:solidFill>
                <a:effectLst/>
                <a:latin typeface="Menlo" panose="020B0609030804020204" pitchFamily="49" charset="0"/>
              </a:rPr>
              <a:t>chunk_size * vocab_siz</a:t>
            </a:r>
            <a:r>
              <a:rPr lang="en-US" altLang="zh-TW" sz="2000" b="0">
                <a:solidFill>
                  <a:schemeClr val="tx1">
                    <a:lumMod val="85000"/>
                    <a:lumOff val="15000"/>
                  </a:schemeClr>
                </a:solidFill>
                <a:effectLst/>
                <a:latin typeface="Menlo" panose="020B0609030804020204" pitchFamily="49" charset="0"/>
              </a:rPr>
              <a:t>e.</a:t>
            </a:r>
          </a:p>
          <a:p>
            <a:r>
              <a:rPr lang="en-US" altLang="zh-TW" sz="2000" b="1">
                <a:solidFill>
                  <a:schemeClr val="tx1">
                    <a:lumMod val="85000"/>
                    <a:lumOff val="15000"/>
                  </a:schemeClr>
                </a:solidFill>
                <a:effectLst/>
                <a:latin typeface="Menlo" panose="020B0609030804020204" pitchFamily="49" charset="0"/>
              </a:rPr>
              <a:t>Disadvantage: </a:t>
            </a:r>
            <a:r>
              <a:rPr lang="en-US" altLang="zh-TW" sz="2000" b="0">
                <a:solidFill>
                  <a:schemeClr val="tx1">
                    <a:lumMod val="85000"/>
                    <a:lumOff val="15000"/>
                  </a:schemeClr>
                </a:solidFill>
                <a:effectLst/>
                <a:latin typeface="Menlo" panose="020B0609030804020204" pitchFamily="49" charset="0"/>
              </a:rPr>
              <a:t>If the chunk size is too small, the calculation will be done chunk by chunk, which will decrease GPU utilization. </a:t>
            </a:r>
          </a:p>
          <a:p>
            <a:r>
              <a:rPr lang="en-US" altLang="zh-TW" sz="2000" b="0">
                <a:solidFill>
                  <a:schemeClr val="tx1">
                    <a:lumMod val="85000"/>
                    <a:lumOff val="15000"/>
                  </a:schemeClr>
                </a:solidFill>
                <a:effectLst/>
                <a:latin typeface="Menlo" panose="020B0609030804020204" pitchFamily="49" charset="0"/>
              </a:rPr>
              <a:t>Therefore, setting the correct chunk size is crucial for the performance of the Fused Linear Cross Entropy. </a:t>
            </a:r>
          </a:p>
          <a:p>
            <a:r>
              <a:rPr lang="en-US" altLang="zh-TW" sz="2000">
                <a:solidFill>
                  <a:schemeClr val="tx1">
                    <a:lumMod val="85000"/>
                    <a:lumOff val="15000"/>
                  </a:schemeClr>
                </a:solidFill>
                <a:latin typeface="Menlo" panose="020B0609030804020204" pitchFamily="49" charset="0"/>
              </a:rPr>
              <a:t>Try to</a:t>
            </a:r>
            <a:r>
              <a:rPr lang="en-US" altLang="zh-TW" sz="2000" b="0">
                <a:solidFill>
                  <a:schemeClr val="tx1">
                    <a:lumMod val="85000"/>
                    <a:lumOff val="15000"/>
                  </a:schemeClr>
                </a:solidFill>
                <a:effectLst/>
                <a:latin typeface="Menlo" panose="020B0609030804020204" pitchFamily="49" charset="0"/>
              </a:rPr>
              <a:t> set the chunk size can make temporary activation memory is the same as the hidden_size activation.</a:t>
            </a:r>
          </a:p>
          <a:p>
            <a:endParaRPr lang="en-US" altLang="zh-TW" sz="2000" b="0">
              <a:solidFill>
                <a:schemeClr val="tx1">
                  <a:lumMod val="85000"/>
                  <a:lumOff val="15000"/>
                </a:schemeClr>
              </a:solidFill>
              <a:effectLst/>
              <a:latin typeface="Menlo" panose="020B0609030804020204" pitchFamily="49" charset="0"/>
            </a:endParaRPr>
          </a:p>
          <a:p>
            <a:endParaRPr lang="en-US" altLang="zh-TW" sz="2000" b="0">
              <a:solidFill>
                <a:schemeClr val="tx1">
                  <a:lumMod val="85000"/>
                  <a:lumOff val="15000"/>
                </a:schemeClr>
              </a:solidFill>
              <a:effectLst/>
              <a:latin typeface="Menlo" panose="020B0609030804020204" pitchFamily="49" charset="0"/>
            </a:endParaRPr>
          </a:p>
          <a:p>
            <a:pPr marL="0" indent="0">
              <a:buNone/>
            </a:pPr>
            <a:endParaRPr lang="en-US" altLang="zh-TW" sz="2000" b="0">
              <a:solidFill>
                <a:schemeClr val="tx1">
                  <a:lumMod val="85000"/>
                  <a:lumOff val="15000"/>
                </a:schemeClr>
              </a:solidFill>
              <a:effectLst/>
              <a:latin typeface="Menlo" panose="020B0609030804020204" pitchFamily="49" charset="0"/>
            </a:endParaRPr>
          </a:p>
          <a:p>
            <a:r>
              <a:rPr lang="en-US" altLang="zh-TW" sz="2000" b="0">
                <a:solidFill>
                  <a:schemeClr val="tx1">
                    <a:lumMod val="85000"/>
                    <a:lumOff val="15000"/>
                  </a:schemeClr>
                </a:solidFill>
                <a:effectLst/>
                <a:latin typeface="Menlo" panose="020B0609030804020204" pitchFamily="49" charset="0"/>
              </a:rPr>
              <a:t>since hidden activation is BT * H, and chunk activation is chunk_size * V</a:t>
            </a:r>
          </a:p>
          <a:p>
            <a:r>
              <a:rPr lang="en-US" altLang="zh-TW" sz="2000" b="0">
                <a:solidFill>
                  <a:schemeClr val="tx1">
                    <a:lumMod val="85000"/>
                    <a:lumOff val="15000"/>
                  </a:schemeClr>
                </a:solidFill>
                <a:effectLst/>
                <a:latin typeface="Menlo" panose="020B0609030804020204" pitchFamily="49" charset="0"/>
              </a:rPr>
              <a:t>chunk_size = </a:t>
            </a:r>
          </a:p>
        </p:txBody>
      </p:sp>
      <p:pic>
        <p:nvPicPr>
          <p:cNvPr id="5" name="圖形 4">
            <a:extLst>
              <a:ext uri="{FF2B5EF4-FFF2-40B4-BE49-F238E27FC236}">
                <a16:creationId xmlns:a16="http://schemas.microsoft.com/office/drawing/2014/main" id="{CC497F96-CF16-4E38-95BC-957BEB4AC8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95992" y="4062709"/>
            <a:ext cx="1866474" cy="586606"/>
          </a:xfrm>
          <a:prstGeom prst="rect">
            <a:avLst/>
          </a:prstGeom>
        </p:spPr>
      </p:pic>
      <p:pic>
        <p:nvPicPr>
          <p:cNvPr id="7" name="圖形 6">
            <a:extLst>
              <a:ext uri="{FF2B5EF4-FFF2-40B4-BE49-F238E27FC236}">
                <a16:creationId xmlns:a16="http://schemas.microsoft.com/office/drawing/2014/main" id="{23DCEBD7-A769-4A6A-B7B4-C96FF807C8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77441" y="5526109"/>
            <a:ext cx="406296" cy="455544"/>
          </a:xfrm>
          <a:prstGeom prst="rect">
            <a:avLst/>
          </a:prstGeom>
        </p:spPr>
      </p:pic>
    </p:spTree>
    <p:extLst>
      <p:ext uri="{BB962C8B-B14F-4D97-AF65-F5344CB8AC3E}">
        <p14:creationId xmlns:p14="http://schemas.microsoft.com/office/powerpoint/2010/main" val="2534440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Method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Fused Linear Cross Entropy</a:t>
            </a:r>
          </a:p>
          <a:p>
            <a:pPr marL="514350" indent="-514350">
              <a:buFont typeface="+mj-lt"/>
              <a:buAutoNum type="arabicPeriod"/>
            </a:pPr>
            <a:r>
              <a:rPr lang="en-US" altLang="zh-TW" sz="2000" b="0">
                <a:solidFill>
                  <a:srgbClr val="FF0000"/>
                </a:solidFill>
                <a:effectLst/>
                <a:latin typeface="Menlo" panose="020B0609030804020204" pitchFamily="49" charset="0"/>
              </a:rPr>
              <a:t>Other Fused Kernels</a:t>
            </a:r>
          </a:p>
          <a:p>
            <a:pPr marL="514350" indent="-514350">
              <a:buFont typeface="+mj-lt"/>
              <a:buAutoNum type="arabicPeriod"/>
            </a:pPr>
            <a:endParaRPr lang="en-US" altLang="zh-TW" sz="2000">
              <a:solidFill>
                <a:srgbClr val="FF0000"/>
              </a:solidFill>
              <a:latin typeface="Menlo" panose="020B0609030804020204" pitchFamily="49" charset="0"/>
            </a:endParaRPr>
          </a:p>
          <a:p>
            <a:pPr marL="514350" indent="-514350">
              <a:buFont typeface="+mj-lt"/>
              <a:buAutoNum type="arabicPeriod"/>
            </a:pP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288169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Other Fused Kernels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r>
              <a:rPr lang="en-US" altLang="zh-TW" sz="1800">
                <a:solidFill>
                  <a:schemeClr val="tx1">
                    <a:lumMod val="85000"/>
                    <a:lumOff val="15000"/>
                  </a:schemeClr>
                </a:solidFill>
                <a:effectLst/>
                <a:latin typeface="Menlo" panose="020B0609030804020204" pitchFamily="49" charset="0"/>
              </a:rPr>
              <a:t>Following the same principle as the Fused Linear Cross Entropy, the Liger Kernel also provides other fused kernels to optimize the training process. These fused kernels include:</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RMSNorm (Root Mean Square Normalization) [7]</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RoPE (Rotary Positional Embedding) [6]</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SwiGLU [8]</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GeGLU [8]</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Layer Normalization [30]</a:t>
            </a:r>
          </a:p>
          <a:p>
            <a:r>
              <a:rPr lang="en-US" altLang="zh-TW" sz="1800">
                <a:solidFill>
                  <a:schemeClr val="tx1">
                    <a:lumMod val="85000"/>
                    <a:lumOff val="15000"/>
                  </a:schemeClr>
                </a:solidFill>
                <a:effectLst/>
                <a:latin typeface="Menlo" panose="020B0609030804020204" pitchFamily="49" charset="0"/>
              </a:rPr>
              <a:t>These fused kernels aim to fuse small operations together rather than executing them one by one. </a:t>
            </a:r>
          </a:p>
          <a:p>
            <a:r>
              <a:rPr lang="en-US" altLang="zh-TW" sz="1800">
                <a:solidFill>
                  <a:schemeClr val="tx1">
                    <a:lumMod val="85000"/>
                    <a:lumOff val="15000"/>
                  </a:schemeClr>
                </a:solidFill>
                <a:effectLst/>
                <a:latin typeface="Menlo" panose="020B0609030804020204" pitchFamily="49" charset="0"/>
              </a:rPr>
              <a:t>For example, in the case of RMSNorm, the formula is: </a:t>
            </a:r>
          </a:p>
          <a:p>
            <a:endParaRPr lang="en-US" altLang="zh-TW" sz="1800">
              <a:solidFill>
                <a:schemeClr val="tx1">
                  <a:lumMod val="85000"/>
                  <a:lumOff val="15000"/>
                </a:schemeClr>
              </a:solidFill>
              <a:effectLst/>
              <a:latin typeface="Menlo" panose="020B0609030804020204" pitchFamily="49" charset="0"/>
            </a:endParaRPr>
          </a:p>
          <a:p>
            <a:endParaRPr lang="en-US" altLang="zh-TW" sz="1800">
              <a:solidFill>
                <a:schemeClr val="tx1">
                  <a:lumMod val="85000"/>
                  <a:lumOff val="15000"/>
                </a:schemeClr>
              </a:solidFill>
              <a:effectLst/>
              <a:latin typeface="Menlo" panose="020B0609030804020204" pitchFamily="49" charset="0"/>
            </a:endParaRPr>
          </a:p>
          <a:p>
            <a:r>
              <a:rPr lang="en-US" altLang="zh-TW" sz="1800">
                <a:solidFill>
                  <a:schemeClr val="tx1">
                    <a:lumMod val="85000"/>
                    <a:lumOff val="15000"/>
                  </a:schemeClr>
                </a:solidFill>
                <a:effectLst/>
                <a:latin typeface="Menlo" panose="020B0609030804020204" pitchFamily="49" charset="0"/>
              </a:rPr>
              <a:t>The calculation includes both the normalization and scaling parts, which can be fused together. Additionally, because it is a fused operation, some calculations can be done in place to reduce memory usage, and values like the </a:t>
            </a:r>
            <a:r>
              <a:rPr lang="en-US" altLang="zh-TW" sz="1800">
                <a:solidFill>
                  <a:schemeClr val="accent2"/>
                </a:solidFill>
                <a:effectLst/>
                <a:latin typeface="Menlo" panose="020B0609030804020204" pitchFamily="49" charset="0"/>
              </a:rPr>
              <a:t>RMS</a:t>
            </a:r>
            <a:r>
              <a:rPr lang="en-US" altLang="zh-TW" sz="1800">
                <a:solidFill>
                  <a:schemeClr val="tx1">
                    <a:lumMod val="85000"/>
                    <a:lumOff val="15000"/>
                  </a:schemeClr>
                </a:solidFill>
                <a:effectLst/>
                <a:latin typeface="Menlo" panose="020B0609030804020204" pitchFamily="49" charset="0"/>
              </a:rPr>
              <a:t> can be cached to reduce computation overhead.</a:t>
            </a:r>
            <a:endParaRPr lang="en-US" altLang="zh-TW" sz="1800" dirty="0">
              <a:solidFill>
                <a:srgbClr val="FF0000"/>
              </a:solidFill>
              <a:latin typeface="Menlo" panose="020B0609030804020204" pitchFamily="49" charset="0"/>
            </a:endParaRPr>
          </a:p>
        </p:txBody>
      </p:sp>
      <p:pic>
        <p:nvPicPr>
          <p:cNvPr id="5" name="圖形 4">
            <a:extLst>
              <a:ext uri="{FF2B5EF4-FFF2-40B4-BE49-F238E27FC236}">
                <a16:creationId xmlns:a16="http://schemas.microsoft.com/office/drawing/2014/main" id="{B45E920E-2523-46D8-8261-876B200099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08621" y="4576906"/>
            <a:ext cx="3220728" cy="784536"/>
          </a:xfrm>
          <a:prstGeom prst="rect">
            <a:avLst/>
          </a:prstGeom>
        </p:spPr>
      </p:pic>
    </p:spTree>
    <p:extLst>
      <p:ext uri="{BB962C8B-B14F-4D97-AF65-F5344CB8AC3E}">
        <p14:creationId xmlns:p14="http://schemas.microsoft.com/office/powerpoint/2010/main" val="1025431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Experiments Results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b="0">
                <a:solidFill>
                  <a:schemeClr val="tx1">
                    <a:lumMod val="85000"/>
                    <a:lumOff val="15000"/>
                  </a:schemeClr>
                </a:solidFill>
                <a:effectLst/>
                <a:latin typeface="Menlo" panose="020B0609030804020204" pitchFamily="49" charset="0"/>
              </a:rPr>
              <a:t>The Liger Kernel runs all benchmarks on a single NVIDIA A100 GPU (80 GB).</a:t>
            </a:r>
          </a:p>
          <a:p>
            <a:r>
              <a:rPr lang="en-US" altLang="zh-TW" sz="1800" b="0">
                <a:solidFill>
                  <a:schemeClr val="tx1">
                    <a:lumMod val="85000"/>
                    <a:lumOff val="15000"/>
                  </a:schemeClr>
                </a:solidFill>
                <a:effectLst/>
                <a:latin typeface="Menlo" panose="020B0609030804020204" pitchFamily="49" charset="0"/>
              </a:rPr>
              <a:t>The CrossEntropy kernel is benchmarked on </a:t>
            </a:r>
            <a:r>
              <a:rPr lang="en-US" altLang="zh-TW" sz="1800" b="0">
                <a:solidFill>
                  <a:srgbClr val="FF0000"/>
                </a:solidFill>
                <a:effectLst/>
                <a:latin typeface="Menlo" panose="020B0609030804020204" pitchFamily="49" charset="0"/>
              </a:rPr>
              <a:t>vocab sizes </a:t>
            </a:r>
            <a:r>
              <a:rPr lang="en-US" altLang="zh-TW" sz="1800" b="0">
                <a:solidFill>
                  <a:schemeClr val="tx1">
                    <a:lumMod val="85000"/>
                    <a:lumOff val="15000"/>
                  </a:schemeClr>
                </a:solidFill>
                <a:effectLst/>
                <a:latin typeface="Menlo" panose="020B0609030804020204" pitchFamily="49" charset="0"/>
              </a:rPr>
              <a:t>in the set </a:t>
            </a:r>
          </a:p>
          <a:p>
            <a:pPr lvl="1"/>
            <a:r>
              <a:rPr lang="en-US" altLang="zh-TW" sz="1800" b="0">
                <a:solidFill>
                  <a:schemeClr val="accent2"/>
                </a:solidFill>
                <a:effectLst/>
                <a:latin typeface="Menlo" panose="020B0609030804020204" pitchFamily="49" charset="0"/>
              </a:rPr>
              <a:t>{40960, 81920, 122880, 163840}. </a:t>
            </a:r>
          </a:p>
          <a:p>
            <a:r>
              <a:rPr lang="en-US" altLang="zh-TW" sz="1800" b="0">
                <a:solidFill>
                  <a:schemeClr val="tx1">
                    <a:lumMod val="85000"/>
                    <a:lumOff val="15000"/>
                  </a:schemeClr>
                </a:solidFill>
                <a:effectLst/>
                <a:latin typeface="Menlo" panose="020B0609030804020204" pitchFamily="49" charset="0"/>
              </a:rPr>
              <a:t>The GeGLU and SwiGLU kernels are benchmarked on varying </a:t>
            </a:r>
            <a:r>
              <a:rPr lang="en-US" altLang="zh-TW" sz="1800" b="0">
                <a:solidFill>
                  <a:srgbClr val="FF0000"/>
                </a:solidFill>
                <a:effectLst/>
                <a:latin typeface="Menlo" panose="020B0609030804020204" pitchFamily="49" charset="0"/>
              </a:rPr>
              <a:t>sequence lengths</a:t>
            </a:r>
            <a:r>
              <a:rPr lang="en-US" altLang="zh-TW" sz="1800" b="0">
                <a:solidFill>
                  <a:schemeClr val="tx1">
                    <a:lumMod val="85000"/>
                    <a:lumOff val="15000"/>
                  </a:schemeClr>
                </a:solidFill>
                <a:effectLst/>
                <a:latin typeface="Menlo" panose="020B0609030804020204" pitchFamily="49" charset="0"/>
              </a:rPr>
              <a:t>.</a:t>
            </a:r>
          </a:p>
          <a:p>
            <a:r>
              <a:rPr lang="en-US" altLang="zh-TW" sz="1800" b="0">
                <a:solidFill>
                  <a:schemeClr val="tx1">
                    <a:lumMod val="85000"/>
                    <a:lumOff val="15000"/>
                  </a:schemeClr>
                </a:solidFill>
                <a:effectLst/>
                <a:latin typeface="Menlo" panose="020B0609030804020204" pitchFamily="49" charset="0"/>
              </a:rPr>
              <a:t>The RMSNorm, LayerNorm, and RoPE kernels are benchmarked on varying </a:t>
            </a:r>
            <a:r>
              <a:rPr lang="en-US" altLang="zh-TW" sz="1800" b="0">
                <a:solidFill>
                  <a:srgbClr val="FF0000"/>
                </a:solidFill>
                <a:effectLst/>
                <a:latin typeface="Menlo" panose="020B0609030804020204" pitchFamily="49" charset="0"/>
              </a:rPr>
              <a:t>hidden dimensions</a:t>
            </a:r>
            <a:r>
              <a:rPr lang="en-US" altLang="zh-TW" sz="1800" b="0">
                <a:solidFill>
                  <a:schemeClr val="tx1">
                    <a:lumMod val="85000"/>
                    <a:lumOff val="15000"/>
                  </a:schemeClr>
                </a:solidFill>
                <a:effectLst/>
                <a:latin typeface="Menlo" panose="020B0609030804020204" pitchFamily="49" charset="0"/>
              </a:rPr>
              <a:t>. </a:t>
            </a:r>
          </a:p>
          <a:p>
            <a:r>
              <a:rPr lang="en-US" altLang="zh-TW" sz="1800" b="0">
                <a:solidFill>
                  <a:schemeClr val="tx1">
                    <a:lumMod val="85000"/>
                    <a:lumOff val="15000"/>
                  </a:schemeClr>
                </a:solidFill>
                <a:effectLst/>
                <a:latin typeface="Menlo" panose="020B0609030804020204" pitchFamily="49" charset="0"/>
              </a:rPr>
              <a:t>The sequence lengths and hidden dimension sizes are chosen from </a:t>
            </a:r>
          </a:p>
          <a:p>
            <a:pPr lvl="1"/>
            <a:r>
              <a:rPr lang="en-US" altLang="zh-TW" sz="1800" b="0">
                <a:solidFill>
                  <a:schemeClr val="accent2"/>
                </a:solidFill>
                <a:effectLst/>
                <a:latin typeface="Menlo" panose="020B0609030804020204" pitchFamily="49" charset="0"/>
              </a:rPr>
              <a:t>{4096, 8192, 12288, 16384}. </a:t>
            </a:r>
          </a:p>
        </p:txBody>
      </p:sp>
    </p:spTree>
    <p:extLst>
      <p:ext uri="{BB962C8B-B14F-4D97-AF65-F5344CB8AC3E}">
        <p14:creationId xmlns:p14="http://schemas.microsoft.com/office/powerpoint/2010/main" val="1062498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Speed Benchmark</a:t>
            </a:r>
            <a:endParaRPr kumimoji="1" lang="zh-TW" altLang="en-US" dirty="0">
              <a:solidFill>
                <a:schemeClr val="accent5">
                  <a:lumMod val="75000"/>
                </a:schemeClr>
              </a:solidFill>
            </a:endParaRPr>
          </a:p>
        </p:txBody>
      </p:sp>
      <p:pic>
        <p:nvPicPr>
          <p:cNvPr id="7" name="圖片 6">
            <a:extLst>
              <a:ext uri="{FF2B5EF4-FFF2-40B4-BE49-F238E27FC236}">
                <a16:creationId xmlns:a16="http://schemas.microsoft.com/office/drawing/2014/main" id="{3BF6CD77-03C2-4C31-B910-0C06CD00B5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534" y="1458677"/>
            <a:ext cx="8308931" cy="4616562"/>
          </a:xfrm>
          <a:prstGeom prst="rect">
            <a:avLst/>
          </a:prstGeom>
        </p:spPr>
      </p:pic>
      <p:sp>
        <p:nvSpPr>
          <p:cNvPr id="8" name="文字方塊 7">
            <a:extLst>
              <a:ext uri="{FF2B5EF4-FFF2-40B4-BE49-F238E27FC236}">
                <a16:creationId xmlns:a16="http://schemas.microsoft.com/office/drawing/2014/main" id="{F6BFCDE7-A5AF-4251-B998-41893A091124}"/>
              </a:ext>
            </a:extLst>
          </p:cNvPr>
          <p:cNvSpPr txBox="1"/>
          <p:nvPr/>
        </p:nvSpPr>
        <p:spPr>
          <a:xfrm>
            <a:off x="4320794" y="6215876"/>
            <a:ext cx="3550409" cy="276999"/>
          </a:xfrm>
          <a:prstGeom prst="rect">
            <a:avLst/>
          </a:prstGeom>
          <a:noFill/>
        </p:spPr>
        <p:txBody>
          <a:bodyPr wrap="square">
            <a:spAutoFit/>
          </a:bodyPr>
          <a:lstStyle/>
          <a:p>
            <a:r>
              <a:rPr lang="en-US" altLang="zh-TW" sz="1200" b="1" i="0">
                <a:solidFill>
                  <a:srgbClr val="000000"/>
                </a:solidFill>
                <a:effectLst/>
                <a:latin typeface="Helvetica Neue"/>
              </a:rPr>
              <a:t>Figure8: Kernel execution speed benchmarks</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1081854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Peak Memory Benchmark</a:t>
            </a:r>
            <a:endParaRPr kumimoji="1" lang="zh-TW" altLang="en-US" dirty="0">
              <a:solidFill>
                <a:schemeClr val="accent5">
                  <a:lumMod val="75000"/>
                </a:schemeClr>
              </a:solidFill>
            </a:endParaRPr>
          </a:p>
        </p:txBody>
      </p:sp>
      <p:pic>
        <p:nvPicPr>
          <p:cNvPr id="4" name="圖片 3">
            <a:extLst>
              <a:ext uri="{FF2B5EF4-FFF2-40B4-BE49-F238E27FC236}">
                <a16:creationId xmlns:a16="http://schemas.microsoft.com/office/drawing/2014/main" id="{BBB28B59-8A25-4A1D-A1F7-97BDD6EB50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2102" y="1483772"/>
            <a:ext cx="8247796" cy="4586021"/>
          </a:xfrm>
          <a:prstGeom prst="rect">
            <a:avLst/>
          </a:prstGeom>
        </p:spPr>
      </p:pic>
      <p:sp>
        <p:nvSpPr>
          <p:cNvPr id="5" name="文字方塊 4">
            <a:extLst>
              <a:ext uri="{FF2B5EF4-FFF2-40B4-BE49-F238E27FC236}">
                <a16:creationId xmlns:a16="http://schemas.microsoft.com/office/drawing/2014/main" id="{7CC77BE5-BC64-4696-BF58-C8B54C9A9AE3}"/>
              </a:ext>
            </a:extLst>
          </p:cNvPr>
          <p:cNvSpPr txBox="1"/>
          <p:nvPr/>
        </p:nvSpPr>
        <p:spPr>
          <a:xfrm>
            <a:off x="4039239" y="6215876"/>
            <a:ext cx="4113522" cy="276999"/>
          </a:xfrm>
          <a:prstGeom prst="rect">
            <a:avLst/>
          </a:prstGeom>
          <a:noFill/>
        </p:spPr>
        <p:txBody>
          <a:bodyPr wrap="square">
            <a:spAutoFit/>
          </a:bodyPr>
          <a:lstStyle/>
          <a:p>
            <a:r>
              <a:rPr lang="en-US" altLang="zh-TW" sz="1200" b="1" i="0">
                <a:solidFill>
                  <a:srgbClr val="000000"/>
                </a:solidFill>
                <a:effectLst/>
                <a:latin typeface="Helvetica Neue"/>
              </a:rPr>
              <a:t>Figure9: Kernel peak allocated memory benchmarks.</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0619785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4000" b="1">
                <a:solidFill>
                  <a:schemeClr val="accent5">
                    <a:lumMod val="75000"/>
                  </a:schemeClr>
                </a:solidFill>
                <a:latin typeface="Menlo" panose="020B0609030804020204" pitchFamily="49" charset="0"/>
              </a:rPr>
              <a:t>Llama3 8B Training with Fixed seq_length 512</a:t>
            </a:r>
          </a:p>
        </p:txBody>
      </p:sp>
      <p:pic>
        <p:nvPicPr>
          <p:cNvPr id="4" name="圖片 3">
            <a:extLst>
              <a:ext uri="{FF2B5EF4-FFF2-40B4-BE49-F238E27FC236}">
                <a16:creationId xmlns:a16="http://schemas.microsoft.com/office/drawing/2014/main" id="{293C2919-97AA-48FE-9688-237E79CCC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343" y="1709066"/>
            <a:ext cx="10281313" cy="3439868"/>
          </a:xfrm>
          <a:prstGeom prst="rect">
            <a:avLst/>
          </a:prstGeom>
        </p:spPr>
      </p:pic>
      <p:sp>
        <p:nvSpPr>
          <p:cNvPr id="5" name="文字方塊 4">
            <a:extLst>
              <a:ext uri="{FF2B5EF4-FFF2-40B4-BE49-F238E27FC236}">
                <a16:creationId xmlns:a16="http://schemas.microsoft.com/office/drawing/2014/main" id="{73EEF5D1-6E97-43F2-A127-EEDE798FAAE2}"/>
              </a:ext>
            </a:extLst>
          </p:cNvPr>
          <p:cNvSpPr txBox="1"/>
          <p:nvPr/>
        </p:nvSpPr>
        <p:spPr>
          <a:xfrm>
            <a:off x="3100066" y="5308300"/>
            <a:ext cx="5991866" cy="276999"/>
          </a:xfrm>
          <a:prstGeom prst="rect">
            <a:avLst/>
          </a:prstGeom>
          <a:noFill/>
        </p:spPr>
        <p:txBody>
          <a:bodyPr wrap="square">
            <a:spAutoFit/>
          </a:bodyPr>
          <a:lstStyle/>
          <a:p>
            <a:r>
              <a:rPr lang="en-US" altLang="zh-TW" sz="1200" b="1" i="0">
                <a:solidFill>
                  <a:srgbClr val="000000"/>
                </a:solidFill>
                <a:effectLst/>
                <a:latin typeface="Helvetica Neue"/>
              </a:rPr>
              <a:t>Figure10: Comparison of peak allocated memory and throughput for Llama3 8B.</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917138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rgbClr val="FF0000"/>
                </a:solidFill>
                <a:latin typeface="Menlo" panose="020B0609030804020204" pitchFamily="49" charset="0"/>
              </a:rPr>
              <a:t>Recent LLM Model Architecture</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The GPU VRAM Usage During Training</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243899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kumimoji="1" lang="en-US" altLang="zh-TW" b="1">
                <a:solidFill>
                  <a:schemeClr val="accent5">
                    <a:lumMod val="75000"/>
                  </a:schemeClr>
                </a:solidFill>
                <a:latin typeface="Menlo" panose="020B0609030804020204" pitchFamily="49" charset="0"/>
              </a:rPr>
              <a:t>Bonus: DEMO</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r>
              <a:rPr lang="en-US" altLang="zh-TW" sz="1600">
                <a:solidFill>
                  <a:srgbClr val="333333"/>
                </a:solidFill>
                <a:latin typeface="Menlo" panose="020B0609030804020204"/>
              </a:rPr>
              <a:t>Reproduce the results and profile the actual memory usage reduction and throughput improvement by the Liger Kernel</a:t>
            </a:r>
          </a:p>
          <a:p>
            <a:r>
              <a:rPr lang="en-US" altLang="zh-TW" sz="1600">
                <a:solidFill>
                  <a:srgbClr val="333333"/>
                </a:solidFill>
                <a:latin typeface="Menlo" panose="020B0609030804020204"/>
              </a:rPr>
              <a:t>All demo code is available on the following GitHub Repository </a:t>
            </a:r>
            <a:r>
              <a:rPr lang="en-US" altLang="zh-TW" sz="1600" b="1">
                <a:solidFill>
                  <a:schemeClr val="accent1"/>
                </a:solidFill>
                <a:latin typeface="Menlo" panose="020B0609030804020204"/>
                <a:hlinkClick r:id="rId2">
                  <a:extLst>
                    <a:ext uri="{A12FA001-AC4F-418D-AE19-62706E023703}">
                      <ahyp:hlinkClr xmlns:ahyp="http://schemas.microsoft.com/office/drawing/2018/hyperlinkcolor" val="tx"/>
                    </a:ext>
                  </a:extLst>
                </a:hlinkClick>
              </a:rPr>
              <a:t>113-1-Artificial-Intelligence-Midterm</a:t>
            </a:r>
            <a:r>
              <a:rPr lang="en-US" altLang="zh-TW" sz="1600">
                <a:solidFill>
                  <a:srgbClr val="333333"/>
                </a:solidFill>
                <a:latin typeface="Menlo" panose="020B0609030804020204"/>
              </a:rPr>
              <a:t>.</a:t>
            </a:r>
          </a:p>
          <a:p>
            <a:r>
              <a:rPr lang="en-US" altLang="zh-TW" sz="1600" b="1">
                <a:solidFill>
                  <a:srgbClr val="333333"/>
                </a:solidFill>
                <a:latin typeface="Menlo" panose="020B0609030804020204"/>
              </a:rPr>
              <a:t>Experiment Environment:</a:t>
            </a:r>
          </a:p>
          <a:p>
            <a:pPr lvl="1">
              <a:buFont typeface="+mj-lt"/>
              <a:buAutoNum type="arabicPeriod"/>
            </a:pPr>
            <a:r>
              <a:rPr lang="en-US" altLang="zh-TW" sz="1600">
                <a:solidFill>
                  <a:srgbClr val="333333"/>
                </a:solidFill>
                <a:latin typeface="Menlo" panose="020B0609030804020204"/>
              </a:rPr>
              <a:t>Operating System: Ubuntu 24.04 Desktop</a:t>
            </a:r>
          </a:p>
          <a:p>
            <a:pPr lvl="1">
              <a:buFont typeface="+mj-lt"/>
              <a:buAutoNum type="arabicPeriod"/>
            </a:pPr>
            <a:r>
              <a:rPr lang="en-US" altLang="zh-TW" sz="1600">
                <a:solidFill>
                  <a:srgbClr val="333333"/>
                </a:solidFill>
                <a:latin typeface="Menlo" panose="020B0609030804020204"/>
              </a:rPr>
              <a:t>CPU: i9-13900K</a:t>
            </a:r>
          </a:p>
          <a:p>
            <a:pPr lvl="1">
              <a:buFont typeface="+mj-lt"/>
              <a:buAutoNum type="arabicPeriod"/>
            </a:pPr>
            <a:r>
              <a:rPr lang="en-US" altLang="zh-TW" sz="1600">
                <a:solidFill>
                  <a:srgbClr val="333333"/>
                </a:solidFill>
                <a:latin typeface="Menlo" panose="020B0609030804020204"/>
              </a:rPr>
              <a:t>DRAM: 128GB</a:t>
            </a:r>
          </a:p>
          <a:p>
            <a:pPr lvl="1">
              <a:buFont typeface="+mj-lt"/>
              <a:buAutoNum type="arabicPeriod"/>
            </a:pPr>
            <a:r>
              <a:rPr lang="en-US" altLang="zh-TW" sz="1600">
                <a:solidFill>
                  <a:srgbClr val="333333"/>
                </a:solidFill>
                <a:latin typeface="Menlo" panose="020B0609030804020204"/>
              </a:rPr>
              <a:t>GPU: NVIDIA 4090 24GB</a:t>
            </a:r>
          </a:p>
          <a:p>
            <a:r>
              <a:rPr lang="en-US" altLang="zh-TW" sz="1600" b="1">
                <a:solidFill>
                  <a:srgbClr val="333333"/>
                </a:solidFill>
                <a:latin typeface="Menlo" panose="020B0609030804020204"/>
              </a:rPr>
              <a:t>Experiment Setup:</a:t>
            </a:r>
          </a:p>
          <a:p>
            <a:pPr lvl="1">
              <a:buFont typeface="+mj-lt"/>
              <a:buAutoNum type="arabicPeriod"/>
            </a:pPr>
            <a:r>
              <a:rPr lang="en-US" altLang="zh-TW" sz="1600">
                <a:solidFill>
                  <a:srgbClr val="333333"/>
                </a:solidFill>
                <a:latin typeface="Menlo" panose="020B0609030804020204"/>
              </a:rPr>
              <a:t>Batch Size: 1, 4, 8, 16, 32, 64, 96, 112</a:t>
            </a:r>
          </a:p>
          <a:p>
            <a:pPr lvl="1">
              <a:buFont typeface="+mj-lt"/>
              <a:buAutoNum type="arabicPeriod"/>
            </a:pPr>
            <a:r>
              <a:rPr lang="en-US" altLang="zh-TW" sz="1600">
                <a:solidFill>
                  <a:srgbClr val="333333"/>
                </a:solidFill>
                <a:latin typeface="Menlo" panose="020B0609030804020204"/>
              </a:rPr>
              <a:t>Sequence Length: 1024</a:t>
            </a:r>
          </a:p>
          <a:p>
            <a:pPr lvl="1">
              <a:buFont typeface="+mj-lt"/>
              <a:buAutoNum type="arabicPeriod"/>
            </a:pPr>
            <a:r>
              <a:rPr lang="en-US" altLang="zh-TW" sz="1600">
                <a:solidFill>
                  <a:srgbClr val="333333"/>
                </a:solidFill>
                <a:latin typeface="Menlo" panose="020B0609030804020204"/>
              </a:rPr>
              <a:t>Model: Llama3.2 1B (Huggingface Transformers)</a:t>
            </a:r>
          </a:p>
          <a:p>
            <a:pPr lvl="1">
              <a:buFont typeface="+mj-lt"/>
              <a:buAutoNum type="arabicPeriod"/>
            </a:pPr>
            <a:r>
              <a:rPr lang="en-US" altLang="zh-TW" sz="1600">
                <a:solidFill>
                  <a:srgbClr val="333333"/>
                </a:solidFill>
                <a:latin typeface="Menlo" panose="020B0609030804020204"/>
              </a:rPr>
              <a:t>Full Parameter Training: No LoRA</a:t>
            </a:r>
          </a:p>
          <a:p>
            <a:pPr lvl="1">
              <a:buFont typeface="+mj-lt"/>
              <a:buAutoNum type="arabicPeriod"/>
            </a:pPr>
            <a:r>
              <a:rPr lang="en-US" altLang="zh-TW" sz="1600">
                <a:solidFill>
                  <a:srgbClr val="333333"/>
                </a:solidFill>
                <a:latin typeface="Menlo" panose="020B0609030804020204"/>
              </a:rPr>
              <a:t>Enable mixed precision training (fp16)</a:t>
            </a:r>
          </a:p>
          <a:p>
            <a:pPr lvl="1">
              <a:buFont typeface="+mj-lt"/>
              <a:buAutoNum type="arabicPeriod"/>
            </a:pPr>
            <a:r>
              <a:rPr lang="en-US" altLang="zh-TW" sz="1600">
                <a:solidFill>
                  <a:srgbClr val="333333"/>
                </a:solidFill>
                <a:latin typeface="Menlo" panose="020B0609030804020204"/>
              </a:rPr>
              <a:t>Enable Gradient Checkpointing</a:t>
            </a:r>
          </a:p>
          <a:p>
            <a:pPr lvl="1">
              <a:buFont typeface="+mj-lt"/>
              <a:buAutoNum type="arabicPeriod"/>
            </a:pPr>
            <a:r>
              <a:rPr lang="en-US" altLang="zh-TW" sz="1600">
                <a:solidFill>
                  <a:srgbClr val="333333"/>
                </a:solidFill>
                <a:latin typeface="Menlo" panose="020B0609030804020204"/>
              </a:rPr>
              <a:t>Enable DeepSpeed CPU Weights and Optimizer States Offloading</a:t>
            </a:r>
            <a:endParaRPr lang="en-US" altLang="zh-TW" sz="1600" dirty="0">
              <a:solidFill>
                <a:srgbClr val="333333"/>
              </a:solidFill>
              <a:latin typeface="Menlo" panose="020B0609030804020204"/>
            </a:endParaRPr>
          </a:p>
        </p:txBody>
      </p:sp>
    </p:spTree>
    <p:extLst>
      <p:ext uri="{BB962C8B-B14F-4D97-AF65-F5344CB8AC3E}">
        <p14:creationId xmlns:p14="http://schemas.microsoft.com/office/powerpoint/2010/main" val="4206692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Memory Usage Profiling</a:t>
            </a:r>
            <a:endParaRPr kumimoji="1" lang="zh-TW" altLang="en-US" dirty="0">
              <a:solidFill>
                <a:schemeClr val="accent5">
                  <a:lumMod val="75000"/>
                </a:schemeClr>
              </a:solidFill>
            </a:endParaRPr>
          </a:p>
        </p:txBody>
      </p:sp>
      <p:pic>
        <p:nvPicPr>
          <p:cNvPr id="5" name="圖片 4">
            <a:extLst>
              <a:ext uri="{FF2B5EF4-FFF2-40B4-BE49-F238E27FC236}">
                <a16:creationId xmlns:a16="http://schemas.microsoft.com/office/drawing/2014/main" id="{3E081AB3-FBF8-4866-BDDF-4B22211233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4804" y="1453486"/>
            <a:ext cx="7782392" cy="4776715"/>
          </a:xfrm>
          <a:prstGeom prst="rect">
            <a:avLst/>
          </a:prstGeom>
        </p:spPr>
      </p:pic>
      <p:sp>
        <p:nvSpPr>
          <p:cNvPr id="8" name="文字方塊 7">
            <a:extLst>
              <a:ext uri="{FF2B5EF4-FFF2-40B4-BE49-F238E27FC236}">
                <a16:creationId xmlns:a16="http://schemas.microsoft.com/office/drawing/2014/main" id="{DBBF7134-A9A6-451B-BB2D-1CDBD0162843}"/>
              </a:ext>
            </a:extLst>
          </p:cNvPr>
          <p:cNvSpPr txBox="1"/>
          <p:nvPr/>
        </p:nvSpPr>
        <p:spPr>
          <a:xfrm>
            <a:off x="3100067" y="6325059"/>
            <a:ext cx="5991866" cy="461665"/>
          </a:xfrm>
          <a:prstGeom prst="rect">
            <a:avLst/>
          </a:prstGeom>
          <a:noFill/>
        </p:spPr>
        <p:txBody>
          <a:bodyPr wrap="square">
            <a:spAutoFit/>
          </a:bodyPr>
          <a:lstStyle/>
          <a:p>
            <a:pPr algn="ctr"/>
            <a:r>
              <a:rPr lang="en-US" altLang="zh-TW" sz="1200" b="1" i="0">
                <a:solidFill>
                  <a:srgbClr val="000000"/>
                </a:solidFill>
                <a:effectLst/>
                <a:latin typeface="Helvetica Neue"/>
              </a:rPr>
              <a:t>Figure11: VRAM Snapshot of Llama3.2 1B, Batch Size 8, Seq Length 1024 with (a) HuggingFace Transformers (b) Liger Kernel enabled.</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132092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Comparison of Throughput and Peak Memory Usage</a:t>
            </a:r>
            <a:endParaRPr kumimoji="1" lang="zh-TW" altLang="en-US" sz="3600" dirty="0">
              <a:solidFill>
                <a:schemeClr val="accent5">
                  <a:lumMod val="75000"/>
                </a:schemeClr>
              </a:solidFill>
            </a:endParaRPr>
          </a:p>
        </p:txBody>
      </p:sp>
      <p:pic>
        <p:nvPicPr>
          <p:cNvPr id="7" name="圖片 6">
            <a:extLst>
              <a:ext uri="{FF2B5EF4-FFF2-40B4-BE49-F238E27FC236}">
                <a16:creationId xmlns:a16="http://schemas.microsoft.com/office/drawing/2014/main" id="{B13258BD-13E7-4663-824C-78B9D66FD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698" y="1565170"/>
            <a:ext cx="10192603" cy="4077041"/>
          </a:xfrm>
          <a:prstGeom prst="rect">
            <a:avLst/>
          </a:prstGeom>
        </p:spPr>
      </p:pic>
      <p:sp>
        <p:nvSpPr>
          <p:cNvPr id="8" name="文字方塊 7">
            <a:extLst>
              <a:ext uri="{FF2B5EF4-FFF2-40B4-BE49-F238E27FC236}">
                <a16:creationId xmlns:a16="http://schemas.microsoft.com/office/drawing/2014/main" id="{CDE421BC-AF22-475E-A6D9-81848BFF969A}"/>
              </a:ext>
            </a:extLst>
          </p:cNvPr>
          <p:cNvSpPr txBox="1"/>
          <p:nvPr/>
        </p:nvSpPr>
        <p:spPr>
          <a:xfrm>
            <a:off x="3100066" y="5758677"/>
            <a:ext cx="5991866" cy="461665"/>
          </a:xfrm>
          <a:prstGeom prst="rect">
            <a:avLst/>
          </a:prstGeom>
          <a:noFill/>
        </p:spPr>
        <p:txBody>
          <a:bodyPr wrap="square">
            <a:spAutoFit/>
          </a:bodyPr>
          <a:lstStyle/>
          <a:p>
            <a:pPr algn="ctr"/>
            <a:r>
              <a:rPr lang="en-US" altLang="zh-TW" sz="1200" b="1" i="0">
                <a:solidFill>
                  <a:srgbClr val="000000"/>
                </a:solidFill>
                <a:effectLst/>
                <a:latin typeface="Helvetica Neue"/>
              </a:rPr>
              <a:t>Figure12: Comparison of Throughput and Peak Memory Usage between Liger Kernel and Huggingface Transformers.</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12783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Ablation Study on Fused Linear Cross Entropy</a:t>
            </a:r>
            <a:endParaRPr kumimoji="1" lang="zh-TW" altLang="en-US" sz="3600" dirty="0">
              <a:solidFill>
                <a:schemeClr val="accent5">
                  <a:lumMod val="75000"/>
                </a:schemeClr>
              </a:solidFill>
            </a:endParaRPr>
          </a:p>
        </p:txBody>
      </p:sp>
      <p:pic>
        <p:nvPicPr>
          <p:cNvPr id="7" name="圖片 6">
            <a:extLst>
              <a:ext uri="{FF2B5EF4-FFF2-40B4-BE49-F238E27FC236}">
                <a16:creationId xmlns:a16="http://schemas.microsoft.com/office/drawing/2014/main" id="{2BF9F929-14D8-4DDB-8192-D8C706E662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576" y="1577073"/>
            <a:ext cx="10376848" cy="4323687"/>
          </a:xfrm>
          <a:prstGeom prst="rect">
            <a:avLst/>
          </a:prstGeom>
        </p:spPr>
      </p:pic>
      <p:sp>
        <p:nvSpPr>
          <p:cNvPr id="8" name="文字方塊 7">
            <a:extLst>
              <a:ext uri="{FF2B5EF4-FFF2-40B4-BE49-F238E27FC236}">
                <a16:creationId xmlns:a16="http://schemas.microsoft.com/office/drawing/2014/main" id="{8626E8F1-49A8-439F-A8ED-3D8738574F10}"/>
              </a:ext>
            </a:extLst>
          </p:cNvPr>
          <p:cNvSpPr txBox="1"/>
          <p:nvPr/>
        </p:nvSpPr>
        <p:spPr>
          <a:xfrm>
            <a:off x="3100067" y="6031210"/>
            <a:ext cx="5991866" cy="276999"/>
          </a:xfrm>
          <a:prstGeom prst="rect">
            <a:avLst/>
          </a:prstGeom>
          <a:noFill/>
        </p:spPr>
        <p:txBody>
          <a:bodyPr wrap="square">
            <a:spAutoFit/>
          </a:bodyPr>
          <a:lstStyle/>
          <a:p>
            <a:pPr algn="ctr"/>
            <a:r>
              <a:rPr lang="en-US" altLang="zh-TW" sz="1200" b="1" i="0">
                <a:solidFill>
                  <a:srgbClr val="000000"/>
                </a:solidFill>
                <a:effectLst/>
                <a:latin typeface="Helvetica Neue"/>
              </a:rPr>
              <a:t>Figure13: Ablation Study on Fused Linear Cross Entropy.</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23684775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Conclusion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pPr>
              <a:lnSpc>
                <a:spcPct val="110000"/>
              </a:lnSpc>
              <a:buFont typeface="Arial" panose="020B0604020202020204" pitchFamily="34" charset="0"/>
              <a:buChar char="•"/>
            </a:pPr>
            <a:r>
              <a:rPr lang="en-US" altLang="zh-TW" sz="1600">
                <a:solidFill>
                  <a:srgbClr val="333333"/>
                </a:solidFill>
                <a:latin typeface="Menlo" panose="020B0609030804020204"/>
              </a:rPr>
              <a:t>The main problem of the current LLM training</a:t>
            </a:r>
          </a:p>
          <a:p>
            <a:pPr lvl="1">
              <a:lnSpc>
                <a:spcPct val="110000"/>
              </a:lnSpc>
            </a:pPr>
            <a:r>
              <a:rPr lang="en-US" altLang="zh-TW" sz="1600">
                <a:solidFill>
                  <a:srgbClr val="333333"/>
                </a:solidFill>
                <a:latin typeface="Menlo" panose="020B0609030804020204"/>
              </a:rPr>
              <a:t>significant peak memory consumption associated with the cross-entropy loss computation</a:t>
            </a:r>
          </a:p>
          <a:p>
            <a:pPr lvl="1">
              <a:lnSpc>
                <a:spcPct val="110000"/>
              </a:lnSpc>
            </a:pPr>
            <a:r>
              <a:rPr lang="en-US" altLang="zh-TW" sz="1600">
                <a:solidFill>
                  <a:srgbClr val="333333"/>
                </a:solidFill>
                <a:latin typeface="Menlo" panose="020B0609030804020204"/>
              </a:rPr>
              <a:t>This memory bottleneck restricts the scalability of training by limiting the permissible batch size and sequence length</a:t>
            </a:r>
          </a:p>
          <a:p>
            <a:pPr>
              <a:lnSpc>
                <a:spcPct val="110000"/>
              </a:lnSpc>
              <a:buFont typeface="Arial" panose="020B0604020202020204" pitchFamily="34" charset="0"/>
              <a:buChar char="•"/>
            </a:pPr>
            <a:r>
              <a:rPr lang="en-US" altLang="zh-TW" sz="1600">
                <a:solidFill>
                  <a:srgbClr val="333333"/>
                </a:solidFill>
                <a:latin typeface="Menlo" panose="020B0609030804020204"/>
              </a:rPr>
              <a:t>The main contribution of the Liger kernel</a:t>
            </a:r>
          </a:p>
          <a:p>
            <a:pPr marL="857250" lvl="1" indent="-342900">
              <a:lnSpc>
                <a:spcPct val="110000"/>
              </a:lnSpc>
              <a:buFont typeface="+mj-lt"/>
              <a:buAutoNum type="arabicPeriod"/>
            </a:pPr>
            <a:r>
              <a:rPr lang="en-US" altLang="zh-TW" sz="1600" b="1">
                <a:solidFill>
                  <a:srgbClr val="333333"/>
                </a:solidFill>
                <a:latin typeface="Menlo" panose="020B0609030804020204"/>
              </a:rPr>
              <a:t>Fused Kernel Operations: </a:t>
            </a:r>
            <a:r>
              <a:rPr lang="en-US" altLang="zh-TW" sz="1600">
                <a:solidFill>
                  <a:srgbClr val="333333"/>
                </a:solidFill>
                <a:latin typeface="Menlo" panose="020B0609030804020204"/>
              </a:rPr>
              <a:t>By combining multiple operations into a single kernel, the Liger Kernel reduces the overhead associated with kernel launches, memory transfers, and dispatching. This fusion not only optimizes the execution speed but also minimizes the peak memory usage by eliminating intermediate storage of activation tensors. </a:t>
            </a:r>
          </a:p>
          <a:p>
            <a:pPr marL="857250" lvl="1" indent="-342900">
              <a:lnSpc>
                <a:spcPct val="110000"/>
              </a:lnSpc>
              <a:buFont typeface="+mj-lt"/>
              <a:buAutoNum type="arabicPeriod"/>
            </a:pPr>
            <a:r>
              <a:rPr lang="en-US" altLang="zh-TW" sz="1600" b="1">
                <a:solidFill>
                  <a:srgbClr val="333333"/>
                </a:solidFill>
                <a:latin typeface="Menlo" panose="020B0609030804020204"/>
              </a:rPr>
              <a:t>Chunking Strategy: </a:t>
            </a:r>
            <a:r>
              <a:rPr lang="en-US" altLang="zh-TW" sz="1600">
                <a:solidFill>
                  <a:srgbClr val="333333"/>
                </a:solidFill>
                <a:latin typeface="Menlo" panose="020B0609030804020204"/>
              </a:rPr>
              <a:t>The Liger Kernel employs a chunking mechanism to divide the cross-entropy calculation into smaller, manageable segments. This approach ensures that the peak memory usage is proportional to the chunk size rather than the entire batch size or sequence length. By dynamically adjusting the chunk size based on the model's hidden size and vocabulary size, the Liger Kernel maintains a stable memory footprint even as the batch size and sequence length scale up. This chunking strategy effectively decouples memory usage from model scaling, enabling more flexible and efficient training of large-scale language models.</a:t>
            </a:r>
          </a:p>
        </p:txBody>
      </p:sp>
    </p:spTree>
    <p:extLst>
      <p:ext uri="{BB962C8B-B14F-4D97-AF65-F5344CB8AC3E}">
        <p14:creationId xmlns:p14="http://schemas.microsoft.com/office/powerpoint/2010/main" val="27084867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Personal Reflect</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4814011"/>
          </a:xfrm>
        </p:spPr>
        <p:txBody>
          <a:bodyPr>
            <a:noAutofit/>
          </a:bodyPr>
          <a:lstStyle/>
          <a:p>
            <a:pPr>
              <a:lnSpc>
                <a:spcPct val="130000"/>
              </a:lnSpc>
            </a:pPr>
            <a:r>
              <a:rPr lang="en-US" altLang="zh-TW" sz="1400">
                <a:solidFill>
                  <a:srgbClr val="333333"/>
                </a:solidFill>
                <a:latin typeface="Menlo" panose="020B0609030804020204"/>
              </a:rPr>
              <a:t>How to train the large language model efficiently in 2024 ?</a:t>
            </a:r>
          </a:p>
          <a:p>
            <a:pPr>
              <a:lnSpc>
                <a:spcPct val="130000"/>
              </a:lnSpc>
            </a:pPr>
            <a:r>
              <a:rPr lang="en-US" altLang="zh-TW" sz="1400">
                <a:solidFill>
                  <a:srgbClr val="333333"/>
                </a:solidFill>
                <a:latin typeface="Menlo" panose="020B0609030804020204"/>
              </a:rPr>
              <a:t>There are many memory-efficient training techniques for training large language models nowadays, thanks to the Huggingface Transformers library developers and the open-source community. These techniques (including the Liger kernel) are all integrated into the Huggingface Transformers library, making them easy to use and deploy. The following is my recommended approach to efficiently train a large language model with full parameter training (not considering LoRA) in 2024:</a:t>
            </a:r>
          </a:p>
          <a:p>
            <a:pPr>
              <a:lnSpc>
                <a:spcPct val="130000"/>
              </a:lnSpc>
            </a:pPr>
            <a:r>
              <a:rPr lang="en-US" altLang="zh-TW" sz="1400" b="1">
                <a:solidFill>
                  <a:srgbClr val="333333"/>
                </a:solidFill>
                <a:latin typeface="Menlo" panose="020B0609030804020204"/>
              </a:rPr>
              <a:t>Essential settings to enable no matter what:</a:t>
            </a:r>
          </a:p>
          <a:p>
            <a:pPr marL="971550" lvl="1" indent="-514350">
              <a:lnSpc>
                <a:spcPct val="130000"/>
              </a:lnSpc>
              <a:buFont typeface="+mj-lt"/>
              <a:buAutoNum type="arabicPeriod"/>
            </a:pPr>
            <a:r>
              <a:rPr lang="en-US" altLang="zh-TW" sz="1400">
                <a:solidFill>
                  <a:srgbClr val="FF0000"/>
                </a:solidFill>
                <a:latin typeface="Menlo" panose="020B0609030804020204"/>
              </a:rPr>
              <a:t>Enable Liger kernel</a:t>
            </a:r>
          </a:p>
          <a:p>
            <a:pPr marL="971550" lvl="1" indent="-514350">
              <a:lnSpc>
                <a:spcPct val="130000"/>
              </a:lnSpc>
              <a:buFont typeface="+mj-lt"/>
              <a:buAutoNum type="arabicPeriod"/>
            </a:pPr>
            <a:r>
              <a:rPr lang="en-US" altLang="zh-TW" sz="1400">
                <a:solidFill>
                  <a:srgbClr val="FF0000"/>
                </a:solidFill>
                <a:latin typeface="Menlo" panose="020B0609030804020204"/>
              </a:rPr>
              <a:t>(If multiple GPUs) Enable Stage 2 ZeRO</a:t>
            </a:r>
          </a:p>
          <a:p>
            <a:pPr marL="971550" lvl="1" indent="-514350">
              <a:lnSpc>
                <a:spcPct val="130000"/>
              </a:lnSpc>
              <a:buFont typeface="+mj-lt"/>
              <a:buAutoNum type="arabicPeriod"/>
            </a:pPr>
            <a:r>
              <a:rPr lang="en-US" altLang="zh-TW" sz="1400">
                <a:solidFill>
                  <a:srgbClr val="FF0000"/>
                </a:solidFill>
                <a:latin typeface="Menlo" panose="020B0609030804020204"/>
              </a:rPr>
              <a:t>Enable gradient checkpointing (slightly increases computation overhead)</a:t>
            </a:r>
          </a:p>
          <a:p>
            <a:pPr>
              <a:lnSpc>
                <a:spcPct val="130000"/>
              </a:lnSpc>
            </a:pPr>
            <a:r>
              <a:rPr lang="en-US" altLang="zh-TW" sz="1400" b="1">
                <a:solidFill>
                  <a:srgbClr val="333333"/>
                </a:solidFill>
                <a:latin typeface="Menlo" panose="020B0609030804020204"/>
              </a:rPr>
              <a:t>If still facing Out of Memory issues:</a:t>
            </a:r>
          </a:p>
          <a:p>
            <a:pPr marL="971550" lvl="1" indent="-514350">
              <a:lnSpc>
                <a:spcPct val="130000"/>
              </a:lnSpc>
              <a:buFont typeface="+mj-lt"/>
              <a:buAutoNum type="arabicPeriod" startAt="4"/>
            </a:pPr>
            <a:r>
              <a:rPr lang="en-US" altLang="zh-TW" sz="1400">
                <a:solidFill>
                  <a:srgbClr val="333333"/>
                </a:solidFill>
                <a:latin typeface="Menlo" panose="020B0609030804020204"/>
              </a:rPr>
              <a:t>Enable mixed precision training (slightly reduces precision)</a:t>
            </a:r>
          </a:p>
          <a:p>
            <a:pPr marL="971550" lvl="1" indent="-514350">
              <a:lnSpc>
                <a:spcPct val="130000"/>
              </a:lnSpc>
              <a:buFont typeface="+mj-lt"/>
              <a:buAutoNum type="arabicPeriod" startAt="4"/>
            </a:pPr>
            <a:r>
              <a:rPr lang="en-US" altLang="zh-TW" sz="1400">
                <a:solidFill>
                  <a:srgbClr val="333333"/>
                </a:solidFill>
                <a:latin typeface="Menlo" panose="020B0609030804020204"/>
              </a:rPr>
              <a:t>(If multiple GPUs) Enable Stage 3 ZeRO (with additional communication overhead)</a:t>
            </a:r>
          </a:p>
          <a:p>
            <a:pPr marL="971550" lvl="1" indent="-514350">
              <a:lnSpc>
                <a:spcPct val="130000"/>
              </a:lnSpc>
              <a:buFont typeface="+mj-lt"/>
              <a:buAutoNum type="arabicPeriod" startAt="4"/>
            </a:pPr>
            <a:r>
              <a:rPr lang="en-US" altLang="zh-TW" sz="1400">
                <a:solidFill>
                  <a:srgbClr val="333333"/>
                </a:solidFill>
                <a:latin typeface="Menlo" panose="020B0609030804020204"/>
              </a:rPr>
              <a:t>Enable DeepSpeed CPU offloading (increases PCIe transfer overhead)</a:t>
            </a:r>
          </a:p>
          <a:p>
            <a:pPr marL="971550" lvl="1" indent="-514350">
              <a:lnSpc>
                <a:spcPct val="130000"/>
              </a:lnSpc>
              <a:buFont typeface="+mj-lt"/>
              <a:buAutoNum type="arabicPeriod" startAt="4"/>
            </a:pPr>
            <a:r>
              <a:rPr lang="en-US" altLang="zh-TW" sz="1400">
                <a:solidFill>
                  <a:srgbClr val="333333"/>
                </a:solidFill>
                <a:latin typeface="Menlo" panose="020B0609030804020204"/>
              </a:rPr>
              <a:t>Enable 8-bit optimizer or GaLore (reduces precision)</a:t>
            </a:r>
          </a:p>
          <a:p>
            <a:pPr marL="971550" lvl="1" indent="-514350">
              <a:lnSpc>
                <a:spcPct val="130000"/>
              </a:lnSpc>
              <a:buFont typeface="+mj-lt"/>
              <a:buAutoNum type="arabicPeriod" startAt="4"/>
            </a:pPr>
            <a:r>
              <a:rPr lang="en-US" altLang="zh-TW" sz="1400">
                <a:solidFill>
                  <a:srgbClr val="333333"/>
                </a:solidFill>
                <a:latin typeface="Menlo" panose="020B0609030804020204"/>
              </a:rPr>
              <a:t>Enable DeepSpeed NVMe offloading (significantly increases PCIe transfer overhead)</a:t>
            </a:r>
            <a:endParaRPr lang="en-US" altLang="zh-TW" sz="1400" dirty="0">
              <a:solidFill>
                <a:srgbClr val="333333"/>
              </a:solidFill>
              <a:latin typeface="Menlo" panose="020B0609030804020204"/>
            </a:endParaRPr>
          </a:p>
        </p:txBody>
      </p:sp>
    </p:spTree>
    <p:extLst>
      <p:ext uri="{BB962C8B-B14F-4D97-AF65-F5344CB8AC3E}">
        <p14:creationId xmlns:p14="http://schemas.microsoft.com/office/powerpoint/2010/main" val="33950927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Reference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4814011"/>
          </a:xfrm>
        </p:spPr>
        <p:txBody>
          <a:bodyPr>
            <a:noAutofit/>
          </a:bodyPr>
          <a:lstStyle/>
          <a:p>
            <a:pPr marL="0" indent="0">
              <a:buNone/>
            </a:pPr>
            <a:r>
              <a:rPr lang="en-US" altLang="zh-TW" sz="1050" b="1">
                <a:solidFill>
                  <a:schemeClr val="bg2">
                    <a:lumMod val="25000"/>
                  </a:schemeClr>
                </a:solidFill>
                <a:effectLst/>
                <a:latin typeface="Menlo" panose="020B0609030804020204"/>
              </a:rPr>
              <a:t>1. Attention Is All You Need, https://doi.org/10.48550/arXiv.1706.03762.</a:t>
            </a:r>
          </a:p>
          <a:p>
            <a:pPr marL="0" indent="0">
              <a:buNone/>
            </a:pPr>
            <a:r>
              <a:rPr lang="en-US" altLang="zh-TW" sz="1050" b="1">
                <a:solidFill>
                  <a:schemeClr val="bg2">
                    <a:lumMod val="25000"/>
                  </a:schemeClr>
                </a:solidFill>
                <a:effectLst/>
                <a:latin typeface="Menlo" panose="020B0609030804020204"/>
              </a:rPr>
              <a:t>2. Improving Language Understanding by Generative Pre-Training, https://cdn.openai.com/research-covers/language-unsupervised/language_understanding_paper.pdf</a:t>
            </a:r>
          </a:p>
          <a:p>
            <a:pPr marL="0" indent="0">
              <a:buNone/>
            </a:pPr>
            <a:r>
              <a:rPr lang="en-US" altLang="zh-TW" sz="1050" b="1">
                <a:solidFill>
                  <a:schemeClr val="bg2">
                    <a:lumMod val="25000"/>
                  </a:schemeClr>
                </a:solidFill>
                <a:effectLst/>
                <a:latin typeface="Menlo" panose="020B0609030804020204"/>
              </a:rPr>
              <a:t>3. Language Models are Unsupervised Multitask Learners, https://cdn.openai.com/better-language-models/language_models_are_unsupervised_multitask_learners.pdf</a:t>
            </a:r>
          </a:p>
          <a:p>
            <a:pPr marL="0" indent="0">
              <a:buNone/>
            </a:pPr>
            <a:r>
              <a:rPr lang="en-US" altLang="zh-TW" sz="1050" b="1">
                <a:solidFill>
                  <a:schemeClr val="bg2">
                    <a:lumMod val="25000"/>
                  </a:schemeClr>
                </a:solidFill>
                <a:effectLst/>
                <a:latin typeface="Menlo" panose="020B0609030804020204"/>
              </a:rPr>
              <a:t>4. Language Models are Few-Shot Learners, https://arxiv.org/abs/2005.14165</a:t>
            </a:r>
          </a:p>
          <a:p>
            <a:pPr marL="0" indent="0">
              <a:buNone/>
            </a:pPr>
            <a:r>
              <a:rPr lang="en-US" altLang="zh-TW" sz="1050" b="1">
                <a:solidFill>
                  <a:schemeClr val="bg2">
                    <a:lumMod val="25000"/>
                  </a:schemeClr>
                </a:solidFill>
                <a:effectLst/>
                <a:latin typeface="Menlo" panose="020B0609030804020204"/>
              </a:rPr>
              <a:t>5. Converting GPT to Llama2, https://github.com/rasbt/LLMs-from-scratch/blob/main/ch05/07_gpt_to_llama/converting-gpt-to-llama2.ipynb</a:t>
            </a:r>
          </a:p>
          <a:p>
            <a:pPr marL="0" indent="0">
              <a:buNone/>
            </a:pPr>
            <a:r>
              <a:rPr lang="en-US" altLang="zh-TW" sz="1050" b="1">
                <a:solidFill>
                  <a:schemeClr val="bg2">
                    <a:lumMod val="25000"/>
                  </a:schemeClr>
                </a:solidFill>
                <a:effectLst/>
                <a:latin typeface="Menlo" panose="020B0609030804020204"/>
              </a:rPr>
              <a:t>6. RoFormer: Enhanced Transformer with Rotary Position Embedding, https://arxiv.org/abs/2104.09864</a:t>
            </a:r>
          </a:p>
          <a:p>
            <a:pPr marL="0" indent="0">
              <a:buNone/>
            </a:pPr>
            <a:r>
              <a:rPr lang="en-US" altLang="zh-TW" sz="1050" b="1">
                <a:solidFill>
                  <a:schemeClr val="bg2">
                    <a:lumMod val="25000"/>
                  </a:schemeClr>
                </a:solidFill>
                <a:effectLst/>
                <a:latin typeface="Menlo" panose="020B0609030804020204"/>
              </a:rPr>
              <a:t>7. Root Mean Square Layer Normalization, https://arxiv.org/abs/1910.07467</a:t>
            </a:r>
          </a:p>
          <a:p>
            <a:pPr marL="0" indent="0">
              <a:buNone/>
            </a:pPr>
            <a:r>
              <a:rPr lang="en-US" altLang="zh-TW" sz="1050" b="1">
                <a:solidFill>
                  <a:schemeClr val="bg2">
                    <a:lumMod val="25000"/>
                  </a:schemeClr>
                </a:solidFill>
                <a:effectLst/>
                <a:latin typeface="Menlo" panose="020B0609030804020204"/>
              </a:rPr>
              <a:t>8. GLU Variants Improve Transformer, https://arxiv.org/abs/2002.05202</a:t>
            </a:r>
          </a:p>
          <a:p>
            <a:pPr marL="0" indent="0">
              <a:buNone/>
            </a:pPr>
            <a:r>
              <a:rPr lang="en-US" altLang="zh-TW" sz="1050" b="1">
                <a:solidFill>
                  <a:schemeClr val="bg2">
                    <a:lumMod val="25000"/>
                  </a:schemeClr>
                </a:solidFill>
                <a:effectLst/>
                <a:latin typeface="Menlo" panose="020B0609030804020204"/>
              </a:rPr>
              <a:t>9. GQA: Training Generalized Multi-Query Transformer Models from Multi-Head Checkpoints, https://arxiv.org/abs/2305.13245</a:t>
            </a:r>
          </a:p>
          <a:p>
            <a:pPr marL="0" indent="0">
              <a:buNone/>
            </a:pPr>
            <a:r>
              <a:rPr lang="en-US" altLang="zh-TW" sz="1050" b="1">
                <a:solidFill>
                  <a:schemeClr val="bg2">
                    <a:lumMod val="25000"/>
                  </a:schemeClr>
                </a:solidFill>
                <a:effectLst/>
                <a:latin typeface="Menlo" panose="020B0609030804020204"/>
              </a:rPr>
              <a:t>10. Harmony: Overcoming the Hurdles of GPU Memory Capacity to Train Massive DNN Models on Commodity Servers, https://arxiv.org/abs/2202.01306</a:t>
            </a:r>
          </a:p>
          <a:p>
            <a:pPr marL="0" indent="0">
              <a:buNone/>
            </a:pPr>
            <a:r>
              <a:rPr lang="en-US" altLang="zh-TW" sz="1050" b="1">
                <a:solidFill>
                  <a:schemeClr val="bg2">
                    <a:lumMod val="25000"/>
                  </a:schemeClr>
                </a:solidFill>
                <a:effectLst/>
                <a:latin typeface="Menlo" panose="020B0609030804020204"/>
              </a:rPr>
              <a:t>11. Adam: A Method for Stochastic Optimization, https://arxiv.org/abs/1412.6980</a:t>
            </a:r>
          </a:p>
          <a:p>
            <a:pPr marL="0" indent="0">
              <a:buNone/>
            </a:pPr>
            <a:r>
              <a:rPr lang="en-US" altLang="zh-TW" sz="1050" b="1">
                <a:solidFill>
                  <a:schemeClr val="bg2">
                    <a:lumMod val="25000"/>
                  </a:schemeClr>
                </a:solidFill>
                <a:effectLst/>
                <a:latin typeface="Menlo" panose="020B0609030804020204"/>
              </a:rPr>
              <a:t>12. Decoupled Weight Decay Regularization, https://arxiv.org/abs/1711.05101</a:t>
            </a:r>
          </a:p>
          <a:p>
            <a:pPr marL="0" indent="0">
              <a:buNone/>
            </a:pPr>
            <a:r>
              <a:rPr lang="en-US" altLang="zh-TW" sz="1050" b="1">
                <a:solidFill>
                  <a:schemeClr val="bg2">
                    <a:lumMod val="25000"/>
                  </a:schemeClr>
                </a:solidFill>
                <a:effectLst/>
                <a:latin typeface="Menlo" panose="020B0609030804020204"/>
              </a:rPr>
              <a:t>13. ZeRO: Memory Optimizations Toward Training Trillion Parameter Models, https://arxiv.org/abs/1910.02054</a:t>
            </a:r>
          </a:p>
          <a:p>
            <a:pPr marL="0" indent="0">
              <a:buNone/>
            </a:pPr>
            <a:r>
              <a:rPr lang="en-US" altLang="zh-TW" sz="1050" b="1">
                <a:solidFill>
                  <a:schemeClr val="bg2">
                    <a:lumMod val="25000"/>
                  </a:schemeClr>
                </a:solidFill>
                <a:effectLst/>
                <a:latin typeface="Menlo" panose="020B0609030804020204"/>
              </a:rPr>
              <a:t>14. DeepSpeed, https://github.com/microsoft/DeepSpeed</a:t>
            </a:r>
          </a:p>
          <a:p>
            <a:pPr marL="0" indent="0">
              <a:buNone/>
            </a:pPr>
            <a:r>
              <a:rPr lang="en-US" altLang="zh-TW" sz="1050" b="1">
                <a:solidFill>
                  <a:schemeClr val="bg2">
                    <a:lumMod val="25000"/>
                  </a:schemeClr>
                </a:solidFill>
                <a:effectLst/>
                <a:latin typeface="Menlo" panose="020B0609030804020204"/>
              </a:rPr>
              <a:t>15. PyTorch FSDP: Experiences on Scaling Fully Sharded Data Parallel, https://arxiv.org/abs/2304.11277</a:t>
            </a:r>
          </a:p>
          <a:p>
            <a:pPr marL="0" indent="0">
              <a:buNone/>
            </a:pPr>
            <a:r>
              <a:rPr lang="en-US" altLang="zh-TW" sz="1050" b="1">
                <a:solidFill>
                  <a:schemeClr val="bg2">
                    <a:lumMod val="25000"/>
                  </a:schemeClr>
                </a:solidFill>
                <a:effectLst/>
                <a:latin typeface="Menlo" panose="020B0609030804020204"/>
              </a:rPr>
              <a:t>16. ZeRO-Offload: Democratizing Billion-Scale Model Training, https://arxiv.org/abs/2101.06840</a:t>
            </a:r>
          </a:p>
          <a:p>
            <a:pPr marL="0" indent="0">
              <a:buNone/>
            </a:pPr>
            <a:r>
              <a:rPr lang="en-US" altLang="zh-TW" sz="1050" b="1">
                <a:solidFill>
                  <a:schemeClr val="bg2">
                    <a:lumMod val="25000"/>
                  </a:schemeClr>
                </a:solidFill>
                <a:effectLst/>
                <a:latin typeface="Menlo" panose="020B0609030804020204"/>
              </a:rPr>
              <a:t>17. ZeRO-Infinity: Breaking the GPU Memory Wall for Extreme Scale Deep Learning, https://arxiv.org/abs/2104.07857</a:t>
            </a:r>
          </a:p>
          <a:p>
            <a:pPr marL="0" indent="0">
              <a:buNone/>
            </a:pPr>
            <a:r>
              <a:rPr lang="en-US" altLang="zh-TW" sz="1050" b="1">
                <a:solidFill>
                  <a:schemeClr val="bg2">
                    <a:lumMod val="25000"/>
                  </a:schemeClr>
                </a:solidFill>
                <a:effectLst/>
                <a:latin typeface="Menlo" panose="020B0609030804020204"/>
              </a:rPr>
              <a:t>18. Mixed-Precision Training of Deep Neural Networks, https://developer.nvidia.com/blog/mixed-precision-training-deep-neural-networks/</a:t>
            </a:r>
          </a:p>
        </p:txBody>
      </p:sp>
    </p:spTree>
    <p:extLst>
      <p:ext uri="{BB962C8B-B14F-4D97-AF65-F5344CB8AC3E}">
        <p14:creationId xmlns:p14="http://schemas.microsoft.com/office/powerpoint/2010/main" val="26218769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Reference (cont’d)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4814011"/>
          </a:xfrm>
        </p:spPr>
        <p:txBody>
          <a:bodyPr>
            <a:noAutofit/>
          </a:bodyPr>
          <a:lstStyle/>
          <a:p>
            <a:pPr marL="0" indent="0">
              <a:buNone/>
            </a:pPr>
            <a:r>
              <a:rPr lang="en-US" altLang="zh-TW" sz="1050" b="1">
                <a:solidFill>
                  <a:schemeClr val="bg2">
                    <a:lumMod val="25000"/>
                  </a:schemeClr>
                </a:solidFill>
                <a:effectLst/>
                <a:latin typeface="Menlo" panose="020B0609030804020204"/>
              </a:rPr>
              <a:t>19. 8-bit Optimizers via Block-wise Quantization, https://arxiv.org/abs/2110.02861</a:t>
            </a:r>
          </a:p>
          <a:p>
            <a:pPr marL="0" indent="0">
              <a:buNone/>
            </a:pPr>
            <a:r>
              <a:rPr lang="en-US" altLang="zh-TW" sz="1050" b="1">
                <a:solidFill>
                  <a:schemeClr val="bg2">
                    <a:lumMod val="25000"/>
                  </a:schemeClr>
                </a:solidFill>
                <a:effectLst/>
                <a:latin typeface="Menlo" panose="020B0609030804020204"/>
              </a:rPr>
              <a:t>20. GaLore: Memory-Efficient LLM Training by Gradient Low-Rank Projection, https://arxiv.org/abs/2403.03507</a:t>
            </a:r>
          </a:p>
          <a:p>
            <a:pPr marL="0" indent="0">
              <a:buNone/>
            </a:pPr>
            <a:r>
              <a:rPr lang="en-US" altLang="zh-TW" sz="1050" b="1">
                <a:solidFill>
                  <a:schemeClr val="bg2">
                    <a:lumMod val="25000"/>
                  </a:schemeClr>
                </a:solidFill>
                <a:effectLst/>
                <a:latin typeface="Menlo" panose="020B0609030804020204"/>
              </a:rPr>
              <a:t>21. LoRA: Low-Rank Adaptation of Large Language Models, https://arxiv.org/abs/2106.09685</a:t>
            </a:r>
          </a:p>
          <a:p>
            <a:pPr marL="0" indent="0">
              <a:buNone/>
            </a:pPr>
            <a:r>
              <a:rPr lang="en-US" altLang="zh-TW" sz="1050" b="1">
                <a:solidFill>
                  <a:schemeClr val="bg2">
                    <a:lumMod val="25000"/>
                  </a:schemeClr>
                </a:solidFill>
                <a:effectLst/>
                <a:latin typeface="Menlo" panose="020B0609030804020204"/>
              </a:rPr>
              <a:t>22. QLoRA: Efficient Finetuning of Quantized LLMs, https://arxiv.org/abs/2305.14314</a:t>
            </a:r>
          </a:p>
          <a:p>
            <a:pPr marL="0" indent="0">
              <a:buNone/>
            </a:pPr>
            <a:r>
              <a:rPr lang="en-US" altLang="zh-TW" sz="1050" b="1">
                <a:solidFill>
                  <a:schemeClr val="bg2">
                    <a:lumMod val="25000"/>
                  </a:schemeClr>
                </a:solidFill>
                <a:effectLst/>
                <a:latin typeface="Menlo" panose="020B0609030804020204"/>
              </a:rPr>
              <a:t>23. gradient-checkpointing, https://github.com/cybertronai/gradient-checkpointing</a:t>
            </a:r>
          </a:p>
          <a:p>
            <a:pPr marL="0" indent="0">
              <a:buNone/>
            </a:pPr>
            <a:r>
              <a:rPr lang="en-US" altLang="zh-TW" sz="1050" b="1">
                <a:solidFill>
                  <a:schemeClr val="bg2">
                    <a:lumMod val="25000"/>
                  </a:schemeClr>
                </a:solidFill>
                <a:effectLst/>
                <a:latin typeface="Menlo" panose="020B0609030804020204"/>
              </a:rPr>
              <a:t>24. Accelerating PyTorch with CUDA Graphs, https://pytorch.org/blog/accelerating-pytorch-with-cuda-graphs/</a:t>
            </a:r>
          </a:p>
          <a:p>
            <a:pPr marL="0" indent="0">
              <a:buNone/>
            </a:pPr>
            <a:r>
              <a:rPr lang="en-US" altLang="zh-TW" sz="1050" b="1">
                <a:solidFill>
                  <a:schemeClr val="bg2">
                    <a:lumMod val="25000"/>
                  </a:schemeClr>
                </a:solidFill>
                <a:effectLst/>
                <a:latin typeface="Menlo" panose="020B0609030804020204"/>
              </a:rPr>
              <a:t>25. Optimizing Production PyTorch Models’ Performance with Graph Transformations, https://pytorch.org/blog/optimizing-production-pytorch-performance-with-graph-transformations/</a:t>
            </a:r>
          </a:p>
          <a:p>
            <a:pPr marL="0" indent="0">
              <a:buNone/>
            </a:pPr>
            <a:r>
              <a:rPr lang="en-US" altLang="zh-TW" sz="1050" b="1">
                <a:solidFill>
                  <a:schemeClr val="bg2">
                    <a:lumMod val="25000"/>
                  </a:schemeClr>
                </a:solidFill>
                <a:effectLst/>
                <a:latin typeface="Menlo" panose="020B0609030804020204"/>
              </a:rPr>
              <a:t>26. Understanding the Visualization of Overhead and Latency in NVIDIA Nsight Systems, https://developer.nvidia.com/blog/understanding-the-visualization-of-overhead-and-latency-in-nsight-systems/</a:t>
            </a:r>
          </a:p>
          <a:p>
            <a:pPr marL="0" indent="0">
              <a:buNone/>
            </a:pPr>
            <a:r>
              <a:rPr lang="en-US" altLang="zh-TW" sz="1050" b="1">
                <a:solidFill>
                  <a:schemeClr val="bg2">
                    <a:lumMod val="25000"/>
                  </a:schemeClr>
                </a:solidFill>
                <a:effectLst/>
                <a:latin typeface="Menlo" panose="020B0609030804020204"/>
              </a:rPr>
              <a:t>27. Introducing Triton: Open-source GPU programming for neural networks, https://openai.com/index/triton/</a:t>
            </a:r>
          </a:p>
          <a:p>
            <a:pPr marL="0" indent="0">
              <a:buNone/>
            </a:pPr>
            <a:r>
              <a:rPr lang="en-US" altLang="zh-TW" sz="1050" b="1">
                <a:solidFill>
                  <a:schemeClr val="bg2">
                    <a:lumMod val="25000"/>
                  </a:schemeClr>
                </a:solidFill>
                <a:effectLst/>
                <a:latin typeface="Menlo" panose="020B0609030804020204"/>
              </a:rPr>
              <a:t>28. FlashAttention: Fast and Memory-Efficient Exact Attention with IO-Awareness, https://arxiv.org/abs/2205.14135</a:t>
            </a:r>
          </a:p>
          <a:p>
            <a:pPr marL="0" indent="0">
              <a:buNone/>
            </a:pPr>
            <a:r>
              <a:rPr lang="en-US" altLang="zh-TW" sz="1050" b="1">
                <a:solidFill>
                  <a:schemeClr val="bg2">
                    <a:lumMod val="25000"/>
                  </a:schemeClr>
                </a:solidFill>
                <a:effectLst/>
                <a:latin typeface="Menlo" panose="020B0609030804020204"/>
              </a:rPr>
              <a:t>29. Unsloth, https://unsloth.ai/</a:t>
            </a:r>
          </a:p>
          <a:p>
            <a:pPr marL="0" indent="0">
              <a:buNone/>
            </a:pPr>
            <a:r>
              <a:rPr lang="en-US" altLang="zh-TW" sz="1050" b="1">
                <a:solidFill>
                  <a:schemeClr val="bg2">
                    <a:lumMod val="25000"/>
                  </a:schemeClr>
                </a:solidFill>
                <a:effectLst/>
                <a:latin typeface="Menlo" panose="020B0609030804020204"/>
              </a:rPr>
              <a:t>30. Layer Normalization, https://arxiv.org/abs/1607.06450</a:t>
            </a:r>
          </a:p>
          <a:p>
            <a:pPr marL="0" indent="0">
              <a:buNone/>
            </a:pPr>
            <a:r>
              <a:rPr lang="en-US" altLang="zh-TW" sz="1050" b="1">
                <a:solidFill>
                  <a:schemeClr val="bg2">
                    <a:lumMod val="25000"/>
                  </a:schemeClr>
                </a:solidFill>
                <a:effectLst/>
                <a:latin typeface="Menlo" panose="020B0609030804020204"/>
              </a:rPr>
              <a:t>31. Liger Kernel: Efficient Triton Kernels for LLM Training, https://arxiv.org/abs/2410.10989</a:t>
            </a:r>
          </a:p>
          <a:p>
            <a:pPr marL="0" indent="0">
              <a:buNone/>
            </a:pPr>
            <a:r>
              <a:rPr lang="en-US" altLang="zh-TW" sz="1050" b="1">
                <a:solidFill>
                  <a:schemeClr val="bg2">
                    <a:lumMod val="25000"/>
                  </a:schemeClr>
                </a:solidFill>
                <a:effectLst/>
                <a:latin typeface="Menlo" panose="020B0609030804020204"/>
              </a:rPr>
              <a:t>32. GPU MODE Lecture 28: Liger Kernel - Efficient Triton Kernels for LLM Training, https://www.youtube.com/watch?v=gWble4FreV4</a:t>
            </a:r>
          </a:p>
          <a:p>
            <a:pPr marL="0" indent="0">
              <a:buNone/>
            </a:pPr>
            <a:r>
              <a:rPr lang="en-US" altLang="zh-TW" sz="1050" b="1">
                <a:solidFill>
                  <a:schemeClr val="bg2">
                    <a:lumMod val="25000"/>
                  </a:schemeClr>
                </a:solidFill>
                <a:effectLst/>
                <a:latin typeface="Menlo" panose="020B0609030804020204"/>
              </a:rPr>
              <a:t>33. PyTorch Profiler With TensorBoard, https://pytorch.org/tutorials/intermediate/tensorboard_profiler_tutorial.html</a:t>
            </a:r>
          </a:p>
        </p:txBody>
      </p:sp>
    </p:spTree>
    <p:extLst>
      <p:ext uri="{BB962C8B-B14F-4D97-AF65-F5344CB8AC3E}">
        <p14:creationId xmlns:p14="http://schemas.microsoft.com/office/powerpoint/2010/main" val="41810348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311166" y="1041400"/>
            <a:ext cx="9144000" cy="2387600"/>
          </a:xfrm>
        </p:spPr>
        <p:txBody>
          <a:bodyPr>
            <a:normAutofit/>
          </a:bodyPr>
          <a:lstStyle/>
          <a:p>
            <a:pPr algn="ct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Q</a:t>
            </a:r>
            <a:r>
              <a:rPr lang="zh-TW" altLang="en-US"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 </a:t>
            </a: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&amp;</a:t>
            </a:r>
            <a:r>
              <a:rPr lang="zh-TW" altLang="en-US"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 </a:t>
            </a: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A</a:t>
            </a: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4289847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311166" y="1041400"/>
            <a:ext cx="9144000" cy="2387600"/>
          </a:xfrm>
        </p:spPr>
        <p:txBody>
          <a:bodyPr>
            <a:normAutofit/>
          </a:bodyPr>
          <a:lstStyle/>
          <a:p>
            <a:pPr algn="ct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END</a:t>
            </a: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
        <p:nvSpPr>
          <p:cNvPr id="3" name="副標題 2">
            <a:extLst>
              <a:ext uri="{FF2B5EF4-FFF2-40B4-BE49-F238E27FC236}">
                <a16:creationId xmlns:a16="http://schemas.microsoft.com/office/drawing/2014/main" id="{BA9CF413-5E94-4BD0-A947-975085906CE5}"/>
              </a:ext>
            </a:extLst>
          </p:cNvPr>
          <p:cNvSpPr>
            <a:spLocks noGrp="1"/>
          </p:cNvSpPr>
          <p:nvPr>
            <p:ph type="subTitle" idx="1"/>
          </p:nvPr>
        </p:nvSpPr>
        <p:spPr>
          <a:xfrm>
            <a:off x="1524000" y="3680866"/>
            <a:ext cx="9144000" cy="1655762"/>
          </a:xfrm>
        </p:spPr>
        <p:txBody>
          <a:bodyPr/>
          <a:lstStyle/>
          <a:p>
            <a:pPr algn="ctr"/>
            <a:r>
              <a:rPr lang="en-US" altLang="zh-TW">
                <a:solidFill>
                  <a:schemeClr val="tx1">
                    <a:lumMod val="85000"/>
                    <a:lumOff val="15000"/>
                  </a:schemeClr>
                </a:solidFill>
                <a:latin typeface="Menlo" panose="020B0609030804020204" pitchFamily="49" charset="0"/>
                <a:ea typeface="+mn-ea"/>
                <a:cs typeface="Menlo" panose="020B0609030804020204" pitchFamily="49" charset="0"/>
              </a:rPr>
              <a:t>Thanks for listening</a:t>
            </a:r>
            <a:endParaRPr lang="zh-TW" altLang="en-US" dirty="0">
              <a:solidFill>
                <a:schemeClr val="tx1">
                  <a:lumMod val="85000"/>
                  <a:lumOff val="15000"/>
                </a:schemeClr>
              </a:solidFill>
              <a:latin typeface="Menlo" panose="020B0609030804020204" pitchFamily="49" charset="0"/>
              <a:ea typeface="+mn-ea"/>
              <a:cs typeface="Menlo" panose="020B0609030804020204" pitchFamily="49" charset="0"/>
            </a:endParaRPr>
          </a:p>
        </p:txBody>
      </p:sp>
    </p:spTree>
    <p:extLst>
      <p:ext uri="{BB962C8B-B14F-4D97-AF65-F5344CB8AC3E}">
        <p14:creationId xmlns:p14="http://schemas.microsoft.com/office/powerpoint/2010/main" val="174167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Recent LLM Model Architecture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43488"/>
            <a:ext cx="10707807" cy="1620434"/>
          </a:xfrm>
        </p:spPr>
        <p:txBody>
          <a:bodyPr>
            <a:normAutofit fontScale="85000" lnSpcReduction="10000"/>
          </a:bodyPr>
          <a:lstStyle/>
          <a:p>
            <a:r>
              <a:rPr lang="en-US" altLang="zh-TW" sz="2000">
                <a:solidFill>
                  <a:schemeClr val="tx1">
                    <a:lumMod val="85000"/>
                    <a:lumOff val="15000"/>
                  </a:schemeClr>
                </a:solidFill>
                <a:latin typeface="Menlo" panose="020B0609030804020204" pitchFamily="49" charset="0"/>
              </a:rPr>
              <a:t>In recent Large Language Model Architecture, the model architecture has undergone some changes compared to the original transformer architecture. </a:t>
            </a:r>
          </a:p>
          <a:p>
            <a:r>
              <a:rPr lang="en-US" altLang="zh-TW" sz="2000">
                <a:solidFill>
                  <a:schemeClr val="tx1">
                    <a:lumMod val="85000"/>
                    <a:lumOff val="15000"/>
                  </a:schemeClr>
                </a:solidFill>
                <a:latin typeface="Menlo" panose="020B0609030804020204" pitchFamily="49" charset="0"/>
              </a:rPr>
              <a:t>The original transformer architecture is a stack of encoder and decoder, with self-attention and cross-attention [1]. However, after the OpenAI GPT series, the state-of-the-art architecture became a decoder-only model [2,3,4]. </a:t>
            </a:r>
          </a:p>
          <a:p>
            <a:r>
              <a:rPr lang="en-US" altLang="zh-TW" sz="2000">
                <a:solidFill>
                  <a:schemeClr val="tx1">
                    <a:lumMod val="85000"/>
                    <a:lumOff val="15000"/>
                  </a:schemeClr>
                </a:solidFill>
                <a:latin typeface="Menlo" panose="020B0609030804020204" pitchFamily="49" charset="0"/>
              </a:rPr>
              <a:t>Nowadays, the state-of-the-art open-source model, Llama 3.2, also utilizes a dense decoder-only architecture, similar to GPT-2. However, they have some small differences compared to GPT-2.</a:t>
            </a: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pic>
        <p:nvPicPr>
          <p:cNvPr id="7" name="圖片 6">
            <a:extLst>
              <a:ext uri="{FF2B5EF4-FFF2-40B4-BE49-F238E27FC236}">
                <a16:creationId xmlns:a16="http://schemas.microsoft.com/office/drawing/2014/main" id="{1668954F-EA80-459E-BAC7-C24E883FB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2265" y="3117791"/>
            <a:ext cx="8067465" cy="3097330"/>
          </a:xfrm>
          <a:prstGeom prst="rect">
            <a:avLst/>
          </a:prstGeom>
        </p:spPr>
      </p:pic>
      <p:sp>
        <p:nvSpPr>
          <p:cNvPr id="9" name="文字方塊 8">
            <a:extLst>
              <a:ext uri="{FF2B5EF4-FFF2-40B4-BE49-F238E27FC236}">
                <a16:creationId xmlns:a16="http://schemas.microsoft.com/office/drawing/2014/main" id="{2048E335-BA7B-4929-BC36-B53D628730A1}"/>
              </a:ext>
            </a:extLst>
          </p:cNvPr>
          <p:cNvSpPr txBox="1"/>
          <p:nvPr/>
        </p:nvSpPr>
        <p:spPr>
          <a:xfrm>
            <a:off x="3884208" y="6268991"/>
            <a:ext cx="4423581" cy="276999"/>
          </a:xfrm>
          <a:prstGeom prst="rect">
            <a:avLst/>
          </a:prstGeom>
          <a:noFill/>
        </p:spPr>
        <p:txBody>
          <a:bodyPr wrap="square">
            <a:spAutoFit/>
          </a:bodyPr>
          <a:lstStyle/>
          <a:p>
            <a:pPr algn="l"/>
            <a:r>
              <a:rPr lang="en-US" altLang="zh-TW" sz="1200" b="1" i="0">
                <a:solidFill>
                  <a:srgbClr val="000000"/>
                </a:solidFill>
                <a:effectLst/>
                <a:latin typeface="Helvetica Neue"/>
              </a:rPr>
              <a:t>Figure1: From GPT Architecture to Llama3 Architecture [5].</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401579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Recent LLM Model Architecture</a:t>
            </a:r>
          </a:p>
          <a:p>
            <a:pPr marL="514350" indent="-514350">
              <a:buFont typeface="+mj-lt"/>
              <a:buAutoNum type="arabicPeriod"/>
            </a:pPr>
            <a:r>
              <a:rPr lang="en-US" altLang="zh-TW" sz="2000">
                <a:solidFill>
                  <a:srgbClr val="FF0000"/>
                </a:solidFill>
                <a:latin typeface="Menlo" panose="020B0609030804020204" pitchFamily="49" charset="0"/>
              </a:rPr>
              <a:t>The GPU VRAM Usage During Training</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767434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The GPU VRAM Usage During Training</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rgbClr val="FF0000"/>
                </a:solidFill>
                <a:effectLst/>
                <a:latin typeface="Menlo" panose="020B0609030804020204" pitchFamily="49" charset="0"/>
              </a:rPr>
              <a:t>Static Memory</a:t>
            </a:r>
            <a:endParaRPr lang="en-US" altLang="zh-TW" sz="1600" b="0">
              <a:solidFill>
                <a:srgbClr val="FF0000"/>
              </a:solidFill>
              <a:effectLst/>
              <a:latin typeface="Menlo" panose="020B0609030804020204" pitchFamily="49" charset="0"/>
            </a:endParaRP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Activation</a:t>
            </a:r>
            <a:r>
              <a:rPr lang="zh-TW" altLang="en-US" sz="2000">
                <a:solidFill>
                  <a:schemeClr val="tx1">
                    <a:lumMod val="85000"/>
                    <a:lumOff val="15000"/>
                  </a:schemeClr>
                </a:solidFill>
                <a:latin typeface="Menlo" panose="020B0609030804020204" pitchFamily="49" charset="0"/>
              </a:rPr>
              <a:t> </a:t>
            </a:r>
            <a:r>
              <a:rPr lang="en-US" altLang="zh-TW" sz="2000">
                <a:solidFill>
                  <a:schemeClr val="tx1">
                    <a:lumMod val="85000"/>
                    <a:lumOff val="15000"/>
                  </a:schemeClr>
                </a:solidFill>
                <a:latin typeface="Menlo" panose="020B0609030804020204" pitchFamily="49" charset="0"/>
              </a:rPr>
              <a:t>Memory</a:t>
            </a: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4023954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Static Memory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825624"/>
            <a:ext cx="10515600" cy="4766245"/>
          </a:xfrm>
        </p:spPr>
        <p:txBody>
          <a:bodyPr>
            <a:noAutofit/>
          </a:bodyPr>
          <a:lstStyle/>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Model Weights: </a:t>
            </a:r>
            <a:r>
              <a:rPr lang="en-US" altLang="zh-TW" sz="1400">
                <a:solidFill>
                  <a:schemeClr val="tx1">
                    <a:lumMod val="85000"/>
                    <a:lumOff val="15000"/>
                  </a:schemeClr>
                </a:solidFill>
                <a:latin typeface="Menlo" panose="020B0609030804020204" pitchFamily="49" charset="0"/>
              </a:rPr>
              <a:t>Model weights represent the parameters of the neural network and are a fundamental component of any LLM. The memory required for storing model weights is directly proportional to the number of parameters in the model. For instance, a GPT-2 model with 1.5 billion parameters requires approximately 3GB of memory for its weights when using 16-bit precision (2 bytes per parameter).</a:t>
            </a:r>
          </a:p>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Gradients: </a:t>
            </a:r>
            <a:r>
              <a:rPr lang="en-US" altLang="zh-TW" sz="1400">
                <a:solidFill>
                  <a:schemeClr val="tx1">
                    <a:lumMod val="85000"/>
                    <a:lumOff val="15000"/>
                  </a:schemeClr>
                </a:solidFill>
                <a:latin typeface="Menlo" panose="020B0609030804020204" pitchFamily="49" charset="0"/>
              </a:rPr>
              <a:t>Gradients are essential for updating the model weights during the training process. They typically require the same amount of memory as the model weights themselves. For a 1.5 billion parameter model, this would translate to about 3GB of memory for gradients.</a:t>
            </a:r>
          </a:p>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Optimizer States: </a:t>
            </a:r>
            <a:r>
              <a:rPr lang="en-US" altLang="zh-TW" sz="1400">
                <a:solidFill>
                  <a:schemeClr val="tx1">
                    <a:lumMod val="85000"/>
                    <a:lumOff val="15000"/>
                  </a:schemeClr>
                </a:solidFill>
                <a:latin typeface="Menlo" panose="020B0609030804020204" pitchFamily="49" charset="0"/>
              </a:rPr>
              <a:t>Optimizer states often consume the largest portion of static memory during training. The memory requirements for optimizer states like momentum, variance, master weights in popular optimizers like Adam can be significant. For instance, using mixed-precision training with Adam [11] or AdamW [12] can require up to 12 bytes per parameter just for optimizer states. Because it requires storing two additional tensors for each parameter: the momentum and variance of the gradients. When using mixed-precision training with Adam, the memory consumption includes:</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fp32 copy of the parameters (4 bytes per parameter)</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Momentum (4 bytes per parameter)</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Variance (4 bytes per parameter)</a:t>
            </a:r>
          </a:p>
          <a:p>
            <a:r>
              <a:rPr lang="en-US" altLang="zh-TW" sz="1400" b="1">
                <a:solidFill>
                  <a:schemeClr val="tx1">
                    <a:lumMod val="85000"/>
                    <a:lumOff val="15000"/>
                  </a:schemeClr>
                </a:solidFill>
                <a:latin typeface="Menlo" panose="020B0609030804020204" pitchFamily="49" charset="0"/>
              </a:rPr>
              <a:t>Total Static Memory Usage:  </a:t>
            </a:r>
            <a:r>
              <a:rPr lang="en-US" altLang="zh-TW" sz="1400">
                <a:solidFill>
                  <a:schemeClr val="tx1">
                    <a:lumMod val="85000"/>
                    <a:lumOff val="15000"/>
                  </a:schemeClr>
                </a:solidFill>
                <a:latin typeface="Menlo" panose="020B0609030804020204" pitchFamily="49" charset="0"/>
              </a:rPr>
              <a:t>For a model with P parameters trained using mixed-precision Adam/AdamW, the total static memory usage can be approximated as:</a:t>
            </a:r>
          </a:p>
          <a:p>
            <a:pPr marL="971550" lvl="1" indent="-514350">
              <a:buFont typeface="+mj-lt"/>
              <a:buAutoNum type="arabicPeriod"/>
            </a:pPr>
            <a:r>
              <a:rPr lang="en-US" altLang="zh-TW" sz="1400">
                <a:solidFill>
                  <a:schemeClr val="tx1">
                    <a:lumMod val="85000"/>
                    <a:lumOff val="15000"/>
                  </a:schemeClr>
                </a:solidFill>
                <a:latin typeface="Menlo" panose="020B0609030804020204" pitchFamily="49" charset="0"/>
              </a:rPr>
              <a:t>Static Memory = (2P + 2P + 12P) bytes = 16P bytes</a:t>
            </a:r>
          </a:p>
          <a:p>
            <a:r>
              <a:rPr lang="en-US" altLang="zh-TW" sz="1400">
                <a:solidFill>
                  <a:schemeClr val="tx1">
                    <a:lumMod val="85000"/>
                    <a:lumOff val="15000"/>
                  </a:schemeClr>
                </a:solidFill>
                <a:latin typeface="Menlo" panose="020B0609030804020204" pitchFamily="49" charset="0"/>
              </a:rPr>
              <a:t>For example, a 1.5 billion parameter model would require at least 24GB of static memory during training.</a:t>
            </a:r>
          </a:p>
        </p:txBody>
      </p:sp>
    </p:spTree>
    <p:extLst>
      <p:ext uri="{BB962C8B-B14F-4D97-AF65-F5344CB8AC3E}">
        <p14:creationId xmlns:p14="http://schemas.microsoft.com/office/powerpoint/2010/main" val="712995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Static Memory Optimization Techniques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ZeRO: </a:t>
            </a:r>
            <a:r>
              <a:rPr lang="en-US" altLang="zh-TW" sz="1500">
                <a:solidFill>
                  <a:schemeClr val="tx1">
                    <a:lumMod val="85000"/>
                    <a:lumOff val="15000"/>
                  </a:schemeClr>
                </a:solidFill>
                <a:latin typeface="Menlo" panose="020B0609030804020204" pitchFamily="49" charset="0"/>
              </a:rPr>
              <a:t>This technique distributes optimizer states across multiple GPUs, reducing the memory required on each device. The popular implementation of ZeRO [13] is available in DeepSpeed [14] or PyTorch FSDP [15].</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DeepSpeed Offloading: </a:t>
            </a:r>
            <a:r>
              <a:rPr lang="en-US" altLang="zh-TW" sz="1500">
                <a:solidFill>
                  <a:schemeClr val="tx1">
                    <a:lumMod val="85000"/>
                    <a:lumOff val="15000"/>
                  </a:schemeClr>
                </a:solidFill>
                <a:latin typeface="Menlo" panose="020B0609030804020204" pitchFamily="49" charset="0"/>
              </a:rPr>
              <a:t>DeepSpeed allows offloading optimizer states to CPU memory or even SSD memory, freeing up GPU memory for model weights, gradients, and optimizer states [16,17].</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Mixed Precision Training: </a:t>
            </a:r>
            <a:r>
              <a:rPr lang="en-US" altLang="zh-TW" sz="1500">
                <a:solidFill>
                  <a:schemeClr val="tx1">
                    <a:lumMod val="85000"/>
                    <a:lumOff val="15000"/>
                  </a:schemeClr>
                </a:solidFill>
                <a:latin typeface="Menlo" panose="020B0609030804020204" pitchFamily="49" charset="0"/>
              </a:rPr>
              <a:t>Using lower precision (e.g., bfloat16, float16) for weights and gradients can significantly reduce memory consumption and improve training speed if supported by the hardware [18].</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8-bit Optimizers: </a:t>
            </a:r>
            <a:r>
              <a:rPr lang="en-US" altLang="zh-TW" sz="1500">
                <a:solidFill>
                  <a:schemeClr val="tx1">
                    <a:lumMod val="85000"/>
                    <a:lumOff val="15000"/>
                  </a:schemeClr>
                </a:solidFill>
                <a:latin typeface="Menlo" panose="020B0609030804020204" pitchFamily="49" charset="0"/>
              </a:rPr>
              <a:t>This focuses on quantizing optimizer states, such as momentum and variance, into 8-bit by utilizing block-wise quantization to prevent precision degradation [19].</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Gradient Low-Rank Projection (GaLore): </a:t>
            </a:r>
            <a:r>
              <a:rPr lang="en-US" altLang="zh-TW" sz="1500">
                <a:solidFill>
                  <a:schemeClr val="tx1">
                    <a:lumMod val="85000"/>
                    <a:lumOff val="15000"/>
                  </a:schemeClr>
                </a:solidFill>
                <a:latin typeface="Menlo" panose="020B0609030804020204" pitchFamily="49" charset="0"/>
              </a:rPr>
              <a:t>This approach can reduce optimizer state memory usage by up to 65.5% while maintaining performance by utilizing Low-Rank Projection for optimizer states [20].</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LoRA and QLoRA: </a:t>
            </a:r>
            <a:r>
              <a:rPr lang="en-US" altLang="zh-TW" sz="1500">
                <a:solidFill>
                  <a:schemeClr val="tx1">
                    <a:lumMod val="85000"/>
                    <a:lumOff val="15000"/>
                  </a:schemeClr>
                </a:solidFill>
                <a:latin typeface="Menlo" panose="020B0609030804020204" pitchFamily="49" charset="0"/>
              </a:rPr>
              <a:t>LoRA is a technique that reduces static memory usage by decreasing the number of trainable weights. It projects the same weight matrix using two low-rank matrices, which reduces memory, gradients, and optimizer states. Since the frozen part of the model still requires complete model weights, QLoRA works by further quantizing that part to reduce the memory consumption of model weights [21,22].</a:t>
            </a: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947915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The GPU VRAM Usage During Training</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Static Memory</a:t>
            </a:r>
            <a:endParaRPr lang="en-US" altLang="zh-TW" sz="1600" b="0">
              <a:solidFill>
                <a:schemeClr val="tx1">
                  <a:lumMod val="85000"/>
                  <a:lumOff val="15000"/>
                </a:schemeClr>
              </a:solidFill>
              <a:effectLst/>
              <a:latin typeface="Menlo" panose="020B0609030804020204" pitchFamily="49" charset="0"/>
            </a:endParaRPr>
          </a:p>
          <a:p>
            <a:pPr marL="514350" indent="-514350">
              <a:buFont typeface="+mj-lt"/>
              <a:buAutoNum type="arabicPeriod"/>
            </a:pPr>
            <a:r>
              <a:rPr lang="en-US" altLang="zh-TW" sz="2000">
                <a:solidFill>
                  <a:srgbClr val="FF0000"/>
                </a:solidFill>
                <a:latin typeface="Menlo" panose="020B0609030804020204" pitchFamily="49" charset="0"/>
              </a:rPr>
              <a:t>Activation</a:t>
            </a:r>
            <a:r>
              <a:rPr lang="zh-TW" altLang="en-US" sz="2000">
                <a:solidFill>
                  <a:srgbClr val="FF0000"/>
                </a:solidFill>
                <a:latin typeface="Menlo" panose="020B0609030804020204" pitchFamily="49" charset="0"/>
              </a:rPr>
              <a:t> </a:t>
            </a:r>
            <a:r>
              <a:rPr lang="en-US" altLang="zh-TW" sz="2000">
                <a:solidFill>
                  <a:srgbClr val="FF0000"/>
                </a:solidFill>
                <a:latin typeface="Menlo" panose="020B0609030804020204" pitchFamily="49" charset="0"/>
              </a:rPr>
              <a:t>Memory</a:t>
            </a: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951408345"/>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 id="{4B47553F-863C-48E1-86C1-813B0480A2D9}" vid="{F7E4C557-B0AE-404F-BE3C-A74357068865}"/>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595</TotalTime>
  <Words>3679</Words>
  <Application>Microsoft Office PowerPoint</Application>
  <PresentationFormat>寬螢幕</PresentationFormat>
  <Paragraphs>263</Paragraphs>
  <Slides>39</Slides>
  <Notes>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39</vt:i4>
      </vt:variant>
    </vt:vector>
  </HeadingPairs>
  <TitlesOfParts>
    <vt:vector size="46" baseType="lpstr">
      <vt:lpstr>Helvetica Neue</vt:lpstr>
      <vt:lpstr>Menlo</vt:lpstr>
      <vt:lpstr>微軟正黑體</vt:lpstr>
      <vt:lpstr>Arial</vt:lpstr>
      <vt:lpstr>Calibri</vt:lpstr>
      <vt:lpstr>Consolas</vt:lpstr>
      <vt:lpstr>Office 佈景主題</vt:lpstr>
      <vt:lpstr> Memory-Efficient Training of Large Language Models Using Liger Kernel and Other Techniques in 2024 </vt:lpstr>
      <vt:lpstr>Outline</vt:lpstr>
      <vt:lpstr>Background and Motivation</vt:lpstr>
      <vt:lpstr>Recent LLM Model Architecture</vt:lpstr>
      <vt:lpstr>Background and Motivation</vt:lpstr>
      <vt:lpstr>The GPU VRAM Usage During Training</vt:lpstr>
      <vt:lpstr>Static Memory</vt:lpstr>
      <vt:lpstr>Static Memory Optimization Techniques</vt:lpstr>
      <vt:lpstr>The GPU VRAM Usage During Training</vt:lpstr>
      <vt:lpstr>Activation Memory</vt:lpstr>
      <vt:lpstr>Gradient (Activation) Checkpointing</vt:lpstr>
      <vt:lpstr>GPU VRAM Bottleneck</vt:lpstr>
      <vt:lpstr>GPU VRAM Bottleneck (cont’d)</vt:lpstr>
      <vt:lpstr>GPU VRAM Bottleneck (cont’d)</vt:lpstr>
      <vt:lpstr>GPU VRAM Bottleneck (cont’d)</vt:lpstr>
      <vt:lpstr>Background and Motivation</vt:lpstr>
      <vt:lpstr>Kernel Operation Level Optimization</vt:lpstr>
      <vt:lpstr>Kernel Fusion</vt:lpstr>
      <vt:lpstr>Why Triton ?</vt:lpstr>
      <vt:lpstr>Method</vt:lpstr>
      <vt:lpstr>Fused Linear Cross Entropy</vt:lpstr>
      <vt:lpstr>Fused Linear Cross Entropy (cont’d)</vt:lpstr>
      <vt:lpstr>The Advantage of Fused Linear Cross Entropy</vt:lpstr>
      <vt:lpstr>Method</vt:lpstr>
      <vt:lpstr>Other Fused Kernels</vt:lpstr>
      <vt:lpstr>Experiments Results</vt:lpstr>
      <vt:lpstr>Speed Benchmark</vt:lpstr>
      <vt:lpstr>Peak Memory Benchmark</vt:lpstr>
      <vt:lpstr>Llama3 8B Training with Fixed seq_length 512</vt:lpstr>
      <vt:lpstr>Bonus: DEMO</vt:lpstr>
      <vt:lpstr>Memory Usage Profiling</vt:lpstr>
      <vt:lpstr>Comparison of Throughput and Peak Memory Usage</vt:lpstr>
      <vt:lpstr>Ablation Study on Fused Linear Cross Entropy</vt:lpstr>
      <vt:lpstr>Conclusion</vt:lpstr>
      <vt:lpstr>Personal Reflect</vt:lpstr>
      <vt:lpstr>Reference</vt:lpstr>
      <vt:lpstr>Reference (cont’d)</vt:lpstr>
      <vt:lpstr>Q &amp; A</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廖永誠</dc:creator>
  <cp:lastModifiedBy>yongcheng liaw</cp:lastModifiedBy>
  <cp:revision>39</cp:revision>
  <dcterms:created xsi:type="dcterms:W3CDTF">2023-02-26T08:20:20Z</dcterms:created>
  <dcterms:modified xsi:type="dcterms:W3CDTF">2024-10-22T20:08:30Z</dcterms:modified>
</cp:coreProperties>
</file>

<file path=docProps/thumbnail.jpeg>
</file>